
<file path=[Content_Types].xml><?xml version="1.0" encoding="utf-8"?>
<Types xmlns="http://schemas.openxmlformats.org/package/2006/content-types">
  <Default Extension="jpeg" ContentType="image/jpeg"/>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3"/>
    <p:sldId id="257" r:id="rId4"/>
    <p:sldId id="258" r:id="rId5"/>
    <p:sldId id="259" r:id="rId6"/>
    <p:sldId id="273" r:id="rId7"/>
    <p:sldId id="274" r:id="rId8"/>
    <p:sldId id="275" r:id="rId9"/>
    <p:sldId id="276" r:id="rId10"/>
    <p:sldId id="277" r:id="rId11"/>
    <p:sldId id="278" r:id="rId12"/>
    <p:sldId id="279" r:id="rId13"/>
    <p:sldId id="261" r:id="rId14"/>
    <p:sldId id="281" r:id="rId15"/>
    <p:sldId id="280" r:id="rId16"/>
    <p:sldId id="262" r:id="rId17"/>
    <p:sldId id="263" r:id="rId18"/>
    <p:sldId id="282" r:id="rId19"/>
    <p:sldId id="283" r:id="rId20"/>
    <p:sldId id="322" r:id="rId21"/>
    <p:sldId id="265" r:id="rId22"/>
    <p:sldId id="266" r:id="rId23"/>
    <p:sldId id="284" r:id="rId24"/>
    <p:sldId id="285" r:id="rId25"/>
    <p:sldId id="267" r:id="rId26"/>
    <p:sldId id="286" r:id="rId27"/>
    <p:sldId id="268" r:id="rId28"/>
    <p:sldId id="287" r:id="rId29"/>
    <p:sldId id="288" r:id="rId30"/>
    <p:sldId id="269" r:id="rId31"/>
    <p:sldId id="303" r:id="rId32"/>
    <p:sldId id="270" r:id="rId33"/>
    <p:sldId id="289" r:id="rId34"/>
    <p:sldId id="290" r:id="rId35"/>
    <p:sldId id="291" r:id="rId36"/>
    <p:sldId id="304" r:id="rId37"/>
    <p:sldId id="306" r:id="rId38"/>
    <p:sldId id="307" r:id="rId39"/>
    <p:sldId id="308" r:id="rId40"/>
    <p:sldId id="292" r:id="rId41"/>
    <p:sldId id="293" r:id="rId42"/>
    <p:sldId id="310" r:id="rId43"/>
    <p:sldId id="311" r:id="rId44"/>
    <p:sldId id="312" r:id="rId45"/>
    <p:sldId id="313" r:id="rId46"/>
    <p:sldId id="314" r:id="rId47"/>
    <p:sldId id="315" r:id="rId48"/>
    <p:sldId id="294" r:id="rId49"/>
    <p:sldId id="295" r:id="rId50"/>
    <p:sldId id="318" r:id="rId51"/>
    <p:sldId id="319" r:id="rId5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Verdana" pitchFamily="34" charset="0"/>
        <a:ea typeface="宋体" charset="-122"/>
        <a:cs typeface="+mn-cs"/>
      </a:defRPr>
    </a:lvl1pPr>
    <a:lvl2pPr marL="457200" algn="l" rtl="0" fontAlgn="base">
      <a:spcBef>
        <a:spcPct val="0"/>
      </a:spcBef>
      <a:spcAft>
        <a:spcPct val="0"/>
      </a:spcAft>
      <a:defRPr kern="1200">
        <a:solidFill>
          <a:schemeClr val="tx1"/>
        </a:solidFill>
        <a:latin typeface="Verdana" pitchFamily="34" charset="0"/>
        <a:ea typeface="宋体" charset="-122"/>
        <a:cs typeface="+mn-cs"/>
      </a:defRPr>
    </a:lvl2pPr>
    <a:lvl3pPr marL="914400" algn="l" rtl="0" fontAlgn="base">
      <a:spcBef>
        <a:spcPct val="0"/>
      </a:spcBef>
      <a:spcAft>
        <a:spcPct val="0"/>
      </a:spcAft>
      <a:defRPr kern="1200">
        <a:solidFill>
          <a:schemeClr val="tx1"/>
        </a:solidFill>
        <a:latin typeface="Verdana" pitchFamily="34" charset="0"/>
        <a:ea typeface="宋体" charset="-122"/>
        <a:cs typeface="+mn-cs"/>
      </a:defRPr>
    </a:lvl3pPr>
    <a:lvl4pPr marL="1371600" algn="l" rtl="0" fontAlgn="base">
      <a:spcBef>
        <a:spcPct val="0"/>
      </a:spcBef>
      <a:spcAft>
        <a:spcPct val="0"/>
      </a:spcAft>
      <a:defRPr kern="1200">
        <a:solidFill>
          <a:schemeClr val="tx1"/>
        </a:solidFill>
        <a:latin typeface="Verdana" pitchFamily="34" charset="0"/>
        <a:ea typeface="宋体" charset="-122"/>
        <a:cs typeface="+mn-cs"/>
      </a:defRPr>
    </a:lvl4pPr>
    <a:lvl5pPr marL="1828800" algn="l" rtl="0" fontAlgn="base">
      <a:spcBef>
        <a:spcPct val="0"/>
      </a:spcBef>
      <a:spcAft>
        <a:spcPct val="0"/>
      </a:spcAft>
      <a:defRPr kern="1200">
        <a:solidFill>
          <a:schemeClr val="tx1"/>
        </a:solidFill>
        <a:latin typeface="Verdana" pitchFamily="34" charset="0"/>
        <a:ea typeface="宋体" charset="-122"/>
        <a:cs typeface="+mn-cs"/>
      </a:defRPr>
    </a:lvl5pPr>
    <a:lvl6pPr marL="2286000" algn="l" defTabSz="914400" rtl="0" eaLnBrk="1" latinLnBrk="0" hangingPunct="1">
      <a:defRPr kern="1200">
        <a:solidFill>
          <a:schemeClr val="tx1"/>
        </a:solidFill>
        <a:latin typeface="Verdana" pitchFamily="34" charset="0"/>
        <a:ea typeface="宋体" charset="-122"/>
        <a:cs typeface="+mn-cs"/>
      </a:defRPr>
    </a:lvl6pPr>
    <a:lvl7pPr marL="2743200" algn="l" defTabSz="914400" rtl="0" eaLnBrk="1" latinLnBrk="0" hangingPunct="1">
      <a:defRPr kern="1200">
        <a:solidFill>
          <a:schemeClr val="tx1"/>
        </a:solidFill>
        <a:latin typeface="Verdana" pitchFamily="34" charset="0"/>
        <a:ea typeface="宋体" charset="-122"/>
        <a:cs typeface="+mn-cs"/>
      </a:defRPr>
    </a:lvl7pPr>
    <a:lvl8pPr marL="3200400" algn="l" defTabSz="914400" rtl="0" eaLnBrk="1" latinLnBrk="0" hangingPunct="1">
      <a:defRPr kern="1200">
        <a:solidFill>
          <a:schemeClr val="tx1"/>
        </a:solidFill>
        <a:latin typeface="Verdana" pitchFamily="34" charset="0"/>
        <a:ea typeface="宋体" charset="-122"/>
        <a:cs typeface="+mn-cs"/>
      </a:defRPr>
    </a:lvl8pPr>
    <a:lvl9pPr marL="3657600" algn="l" defTabSz="914400" rtl="0" eaLnBrk="1" latinLnBrk="0" hangingPunct="1">
      <a:defRPr kern="1200">
        <a:solidFill>
          <a:schemeClr val="tx1"/>
        </a:solidFill>
        <a:latin typeface="Verdana" pitchFamily="34"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48" d="100"/>
          <a:sy n="48" d="100"/>
        </p:scale>
        <p:origin x="-293"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6" Type="http://schemas.openxmlformats.org/officeDocument/2006/relationships/tableStyles" Target="tableStyles.xml"/><Relationship Id="rId55" Type="http://schemas.openxmlformats.org/officeDocument/2006/relationships/viewProps" Target="viewProps.xml"/><Relationship Id="rId54" Type="http://schemas.openxmlformats.org/officeDocument/2006/relationships/presProps" Target="presProps.xml"/><Relationship Id="rId53" Type="http://schemas.openxmlformats.org/officeDocument/2006/relationships/slide" Target="slides/slide50.xml"/><Relationship Id="rId52" Type="http://schemas.openxmlformats.org/officeDocument/2006/relationships/notesMaster" Target="notesMasters/notesMaster1.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9D51D0-AE87-45E0-A1B6-C13F10814040}"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DC0C49-84D6-4E88-823B-68F87E702C5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bwMode="auto">
          <a:noFill/>
          <a:ln>
            <a:solidFill>
              <a:srgbClr val="000000"/>
            </a:solidFill>
            <a:miter lim="800000"/>
          </a:ln>
        </p:spPr>
      </p:sp>
      <p:sp>
        <p:nvSpPr>
          <p:cNvPr id="58371" name="备注占位符 2"/>
          <p:cNvSpPr>
            <a:spLocks noGrp="1"/>
          </p:cNvSpPr>
          <p:nvPr>
            <p:ph type="body" idx="1"/>
          </p:nvPr>
        </p:nvSpPr>
        <p:spPr bwMode="auto">
          <a:noFill/>
        </p:spPr>
        <p:txBody>
          <a:bodyPr wrap="square" numCol="1" anchor="t" anchorCtr="0" compatLnSpc="1"/>
          <a:lstStyle/>
          <a:p>
            <a:endParaRPr lang="zh-CN" altLang="en-US" smtClean="0"/>
          </a:p>
        </p:txBody>
      </p:sp>
      <p:sp>
        <p:nvSpPr>
          <p:cNvPr id="58372" name="灯片编号占位符 3"/>
          <p:cNvSpPr>
            <a:spLocks noGrp="1"/>
          </p:cNvSpPr>
          <p:nvPr>
            <p:ph type="sldNum" sz="quarter" idx="5"/>
          </p:nvPr>
        </p:nvSpPr>
        <p:spPr bwMode="auto">
          <a:noFill/>
          <a:ln>
            <a:miter lim="800000"/>
          </a:ln>
        </p:spPr>
        <p:txBody>
          <a:bodyPr wrap="square" numCol="1" anchorCtr="0" compatLnSpc="1"/>
          <a:lstStyle/>
          <a:p>
            <a:fld id="{8DFC395B-6FC2-4520-89E0-EC88645530FC}" type="slidenum">
              <a:rPr lang="zh-CN" altLang="en-US" smtClean="0"/>
            </a:fld>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PhAnim="0" showMasterSp="0">
  <p:cSld name="标题幻灯片">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 name="T0" fmla="*/ 0 w 1000"/>
              <a:gd name="T1" fmla="*/ 0 h 1000"/>
              <a:gd name="T2" fmla="*/ 0 w 1000"/>
              <a:gd name="T3" fmla="*/ 0 h 1000"/>
              <a:gd name="T4" fmla="*/ 0 w 1000"/>
              <a:gd name="T5" fmla="*/ 0 h 1000"/>
              <a:gd name="T6" fmla="*/ 0 w 1000"/>
              <a:gd name="T7" fmla="*/ 0 h 1000"/>
              <a:gd name="T8" fmla="*/ 0 w 1000"/>
              <a:gd name="T9" fmla="*/ 0 h 1000"/>
              <a:gd name="T10" fmla="*/ 0 w 1000"/>
              <a:gd name="T11" fmla="*/ 0 h 1000"/>
              <a:gd name="T12" fmla="*/ 3163 w 1000"/>
              <a:gd name="T13" fmla="*/ 3163 h 1000"/>
              <a:gd name="T14" fmla="*/ 18437 w 1000"/>
              <a:gd name="T15" fmla="*/ 18437 h 1000"/>
            </a:gdLst>
            <a:ahLst/>
            <a:cxnLst>
              <a:cxn ang="0">
                <a:pos x="T0" y="T1"/>
              </a:cxn>
              <a:cxn ang="0">
                <a:pos x="T2" y="T3"/>
              </a:cxn>
              <a:cxn ang="0">
                <a:pos x="T4" y="T5"/>
              </a:cxn>
              <a:cxn ang="0">
                <a:pos x="T6" y="T7"/>
              </a:cxn>
              <a:cxn ang="0">
                <a:pos x="T8" y="T9"/>
              </a:cxn>
              <a:cxn ang="0">
                <a:pos x="T10" y="T11"/>
              </a:cxn>
            </a:cxnLst>
            <a:rect l="T12" t="T13" r="T14" b="T15"/>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miter lim="800000"/>
          </a:ln>
        </p:spPr>
        <p:txBody>
          <a:bodyPr/>
          <a:lstStyle/>
          <a:p>
            <a:pPr>
              <a:defRPr/>
            </a:pPr>
            <a:endParaRPr lang="zh-CN" altLang="en-US" sz="2400">
              <a:latin typeface="Times New Roman" pitchFamily="18" charset="0"/>
              <a:ea typeface="宋体" pitchFamily="2" charset="-122"/>
            </a:endParaRPr>
          </a:p>
        </p:txBody>
      </p:sp>
      <p:sp>
        <p:nvSpPr>
          <p:cNvPr id="2050" name="Rectangle 2"/>
          <p:cNvSpPr>
            <a:spLocks noGrp="1" noChangeArrowheads="1"/>
          </p:cNvSpPr>
          <p:nvPr>
            <p:ph type="ctrTitle"/>
          </p:nvPr>
        </p:nvSpPr>
        <p:spPr>
          <a:xfrm>
            <a:off x="685800" y="990600"/>
            <a:ext cx="7772400" cy="1371600"/>
          </a:xfrm>
        </p:spPr>
        <p:txBody>
          <a:bodyPr anchor="b"/>
          <a:lstStyle>
            <a:lvl1pPr>
              <a:defRPr sz="5700"/>
            </a:lvl1pPr>
          </a:lstStyle>
          <a:p>
            <a:r>
              <a:rPr lang="zh-CN" altLang="en-US" smtClean="0"/>
              <a:t>单击此处编辑母版标题样式</a:t>
            </a:r>
            <a:endParaRPr lang="zh-CN" altLang="en-US"/>
          </a:p>
        </p:txBody>
      </p:sp>
      <p:sp>
        <p:nvSpPr>
          <p:cNvPr id="2051"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3400"/>
            </a:lvl1pPr>
          </a:lstStyle>
          <a:p>
            <a:r>
              <a:rPr lang="zh-CN" altLang="en-US" smtClean="0"/>
              <a:t>单击此处编辑母版副标题样式</a:t>
            </a:r>
            <a:endParaRPr lang="zh-CN" altLang="en-US"/>
          </a:p>
        </p:txBody>
      </p:sp>
      <p:sp>
        <p:nvSpPr>
          <p:cNvPr id="5" name="Rectangle 4"/>
          <p:cNvSpPr>
            <a:spLocks noGrp="1" noChangeArrowheads="1"/>
          </p:cNvSpPr>
          <p:nvPr>
            <p:ph type="dt" sz="half" idx="10"/>
          </p:nvPr>
        </p:nvSpPr>
        <p:spPr bwMode="auto">
          <a:xfrm>
            <a:off x="685800" y="6248400"/>
            <a:ext cx="1905000" cy="457200"/>
          </a:xfrm>
          <a:prstGeom prst="rect">
            <a:avLst/>
          </a:prstGeom>
          <a:ln>
            <a:miter lim="800000"/>
          </a:ln>
        </p:spPr>
        <p:txBody>
          <a:bodyPr vert="horz" wrap="square" lIns="91440" tIns="45720" rIns="91440" bIns="45720" numCol="1" anchor="t" anchorCtr="0" compatLnSpc="1"/>
          <a:lstStyle>
            <a:lvl1pPr>
              <a:defRPr sz="1200">
                <a:ea typeface="宋体" pitchFamily="2" charset="-122"/>
              </a:defRPr>
            </a:lvl1pPr>
          </a:lstStyle>
          <a:p>
            <a:pPr>
              <a:defRPr/>
            </a:pPr>
            <a:endParaRPr lang="en-US" altLang="zh-CN"/>
          </a:p>
        </p:txBody>
      </p:sp>
      <p:sp>
        <p:nvSpPr>
          <p:cNvPr id="6" name="Rectangle 5"/>
          <p:cNvSpPr>
            <a:spLocks noGrp="1" noChangeArrowheads="1"/>
          </p:cNvSpPr>
          <p:nvPr>
            <p:ph type="ftr" sz="quarter" idx="11"/>
          </p:nvPr>
        </p:nvSpPr>
        <p:spPr bwMode="auto">
          <a:xfrm>
            <a:off x="3124200" y="6248400"/>
            <a:ext cx="2895600" cy="457200"/>
          </a:xfrm>
          <a:prstGeom prst="rect">
            <a:avLst/>
          </a:prstGeom>
          <a:ln>
            <a:miter lim="800000"/>
          </a:ln>
        </p:spPr>
        <p:txBody>
          <a:bodyPr vert="horz" wrap="square" lIns="91440" tIns="45720" rIns="91440" bIns="45720" numCol="1" anchor="t" anchorCtr="0" compatLnSpc="1"/>
          <a:lstStyle>
            <a:lvl1pPr algn="ctr">
              <a:defRPr sz="1200">
                <a:ea typeface="宋体" pitchFamily="2" charset="-122"/>
              </a:defRPr>
            </a:lvl1pPr>
          </a:lstStyle>
          <a:p>
            <a:pPr>
              <a:defRPr/>
            </a:pPr>
            <a:endParaRPr lang="en-US" altLang="zh-CN"/>
          </a:p>
        </p:txBody>
      </p:sp>
      <p:sp>
        <p:nvSpPr>
          <p:cNvPr id="7" name="Rectangle 6"/>
          <p:cNvSpPr>
            <a:spLocks noGrp="1" noChangeArrowheads="1"/>
          </p:cNvSpPr>
          <p:nvPr>
            <p:ph type="sldNum" sz="quarter" idx="12"/>
          </p:nvPr>
        </p:nvSpPr>
        <p:spPr bwMode="auto">
          <a:xfrm>
            <a:off x="6553200" y="6248400"/>
            <a:ext cx="1905000" cy="457200"/>
          </a:xfrm>
          <a:prstGeom prst="rect">
            <a:avLst/>
          </a:prstGeom>
          <a:ln>
            <a:miter lim="800000"/>
          </a:ln>
        </p:spPr>
        <p:txBody>
          <a:bodyPr vert="horz" wrap="square" lIns="91440" tIns="45720" rIns="91440" bIns="45720" numCol="1" anchor="t" anchorCtr="0" compatLnSpc="1"/>
          <a:lstStyle>
            <a:lvl1pPr algn="r">
              <a:defRPr sz="1200">
                <a:ea typeface="宋体" pitchFamily="2" charset="-122"/>
              </a:defRPr>
            </a:lvl1pPr>
          </a:lstStyle>
          <a:p>
            <a:pPr>
              <a:defRPr/>
            </a:pPr>
            <a:fld id="{17D18590-1E0C-404A-A526-AE9E18D49102}" type="slidenum">
              <a:rPr lang="zh-CN" altLang="en-US"/>
            </a:fld>
            <a:endParaRPr lang="en-US" altLang="zh-CN"/>
          </a:p>
        </p:txBody>
      </p:sp>
    </p:spTree>
  </p:cSld>
  <p:clrMapOvr>
    <a:masterClrMapping/>
  </p:clrMapOvr>
  <p:transition>
    <p:blinds dir="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blinds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32588" y="333375"/>
            <a:ext cx="2160587" cy="621188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250825" y="333375"/>
            <a:ext cx="6329363" cy="621188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blinds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blinds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Tree>
  </p:cSld>
  <p:clrMapOvr>
    <a:masterClrMapping/>
  </p:clrMapOvr>
  <p:transition>
    <p:blinds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68313" y="1628775"/>
            <a:ext cx="4064000" cy="4916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84713" y="1628775"/>
            <a:ext cx="4064000" cy="4916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blinds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blinds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ransition>
    <p:blinds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blinds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ransition>
    <p:blinds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ransition>
    <p:blinds dir="vert"/>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2" cstate="print"/>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333375"/>
            <a:ext cx="8642350" cy="1008063"/>
          </a:xfrm>
          <a:prstGeom prst="rect">
            <a:avLst/>
          </a:prstGeom>
          <a:noFill/>
          <a:ln w="9525">
            <a:noFill/>
            <a:miter lim="800000"/>
          </a:ln>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1027" name="Rectangle 3"/>
          <p:cNvSpPr>
            <a:spLocks noGrp="1" noChangeArrowheads="1"/>
          </p:cNvSpPr>
          <p:nvPr>
            <p:ph type="body" idx="1"/>
          </p:nvPr>
        </p:nvSpPr>
        <p:spPr bwMode="auto">
          <a:xfrm>
            <a:off x="468313" y="1628775"/>
            <a:ext cx="8280400" cy="4916488"/>
          </a:xfrm>
          <a:prstGeom prst="rect">
            <a:avLst/>
          </a:prstGeom>
          <a:noFill/>
          <a:ln w="9525">
            <a:noFill/>
            <a:miter lim="800000"/>
          </a:ln>
        </p:spPr>
        <p:txBody>
          <a:bodyPr vert="horz" wrap="square" lIns="91440" tIns="45720" rIns="91440" bIns="45720" numCol="1" anchor="t" anchorCtr="0" compatLnSpc="1"/>
          <a:lstStyle/>
          <a:p>
            <a:pPr lvl="0"/>
            <a:endParaRPr lang="zh-CN" altLang="en-US" smtClean="0"/>
          </a:p>
        </p:txBody>
      </p:sp>
      <p:sp>
        <p:nvSpPr>
          <p:cNvPr id="1029" name="Line 5"/>
          <p:cNvSpPr>
            <a:spLocks noChangeShapeType="1"/>
          </p:cNvSpPr>
          <p:nvPr/>
        </p:nvSpPr>
        <p:spPr bwMode="auto">
          <a:xfrm flipV="1">
            <a:off x="611188" y="6524625"/>
            <a:ext cx="7924800" cy="0"/>
          </a:xfrm>
          <a:prstGeom prst="line">
            <a:avLst/>
          </a:prstGeom>
          <a:noFill/>
          <a:ln w="3175">
            <a:solidFill>
              <a:schemeClr val="accent2"/>
            </a:solidFill>
            <a:round/>
          </a:ln>
          <a:effectLst/>
        </p:spPr>
        <p:txBody>
          <a:bodyPr/>
          <a:lstStyle/>
          <a:p>
            <a:pPr>
              <a:defRPr/>
            </a:pPr>
            <a:endParaRPr lang="zh-CN" altLang="en-US">
              <a:ea typeface="宋体" pitchFamily="2"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heel(4)">
                                      <p:cBhvr>
                                        <p:cTn id="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Lst>
  </p:timing>
  <p:txStyles>
    <p:titleStyle>
      <a:lvl1pPr algn="ctr" rtl="0" eaLnBrk="1" fontAlgn="base" hangingPunct="1">
        <a:spcBef>
          <a:spcPct val="0"/>
        </a:spcBef>
        <a:spcAft>
          <a:spcPct val="0"/>
        </a:spcAft>
        <a:defRPr sz="5400" b="1">
          <a:solidFill>
            <a:schemeClr val="accent2"/>
          </a:solidFill>
          <a:latin typeface="+mj-lt"/>
          <a:ea typeface="+mj-ea"/>
          <a:cs typeface="+mj-cs"/>
        </a:defRPr>
      </a:lvl1pPr>
      <a:lvl2pPr algn="ctr" rtl="0" eaLnBrk="1" fontAlgn="base" hangingPunct="1">
        <a:spcBef>
          <a:spcPct val="0"/>
        </a:spcBef>
        <a:spcAft>
          <a:spcPct val="0"/>
        </a:spcAft>
        <a:defRPr sz="5400" b="1">
          <a:solidFill>
            <a:schemeClr val="accent2"/>
          </a:solidFill>
          <a:latin typeface="Verdana" pitchFamily="34" charset="0"/>
          <a:ea typeface="黑体" pitchFamily="49" charset="-122"/>
        </a:defRPr>
      </a:lvl2pPr>
      <a:lvl3pPr algn="ctr" rtl="0" eaLnBrk="1" fontAlgn="base" hangingPunct="1">
        <a:spcBef>
          <a:spcPct val="0"/>
        </a:spcBef>
        <a:spcAft>
          <a:spcPct val="0"/>
        </a:spcAft>
        <a:defRPr sz="5400" b="1">
          <a:solidFill>
            <a:schemeClr val="accent2"/>
          </a:solidFill>
          <a:latin typeface="Verdana" pitchFamily="34" charset="0"/>
          <a:ea typeface="黑体" pitchFamily="49" charset="-122"/>
        </a:defRPr>
      </a:lvl3pPr>
      <a:lvl4pPr algn="ctr" rtl="0" eaLnBrk="1" fontAlgn="base" hangingPunct="1">
        <a:spcBef>
          <a:spcPct val="0"/>
        </a:spcBef>
        <a:spcAft>
          <a:spcPct val="0"/>
        </a:spcAft>
        <a:defRPr sz="5400" b="1">
          <a:solidFill>
            <a:schemeClr val="accent2"/>
          </a:solidFill>
          <a:latin typeface="Verdana" pitchFamily="34" charset="0"/>
          <a:ea typeface="黑体" pitchFamily="49" charset="-122"/>
        </a:defRPr>
      </a:lvl4pPr>
      <a:lvl5pPr algn="ctr" rtl="0" eaLnBrk="1" fontAlgn="base" hangingPunct="1">
        <a:spcBef>
          <a:spcPct val="0"/>
        </a:spcBef>
        <a:spcAft>
          <a:spcPct val="0"/>
        </a:spcAft>
        <a:defRPr sz="5400" b="1">
          <a:solidFill>
            <a:schemeClr val="accent2"/>
          </a:solidFill>
          <a:latin typeface="Verdana" pitchFamily="34" charset="0"/>
          <a:ea typeface="黑体" pitchFamily="49" charset="-122"/>
        </a:defRPr>
      </a:lvl5pPr>
      <a:lvl6pPr marL="457200" algn="ctr" rtl="0" eaLnBrk="1" fontAlgn="base" hangingPunct="1">
        <a:spcBef>
          <a:spcPct val="0"/>
        </a:spcBef>
        <a:spcAft>
          <a:spcPct val="0"/>
        </a:spcAft>
        <a:defRPr sz="5400" b="1">
          <a:solidFill>
            <a:schemeClr val="accent2"/>
          </a:solidFill>
          <a:latin typeface="Verdana" pitchFamily="34" charset="0"/>
          <a:ea typeface="黑体" pitchFamily="49" charset="-122"/>
        </a:defRPr>
      </a:lvl6pPr>
      <a:lvl7pPr marL="914400" algn="ctr" rtl="0" eaLnBrk="1" fontAlgn="base" hangingPunct="1">
        <a:spcBef>
          <a:spcPct val="0"/>
        </a:spcBef>
        <a:spcAft>
          <a:spcPct val="0"/>
        </a:spcAft>
        <a:defRPr sz="5400" b="1">
          <a:solidFill>
            <a:schemeClr val="accent2"/>
          </a:solidFill>
          <a:latin typeface="Verdana" pitchFamily="34" charset="0"/>
          <a:ea typeface="黑体" pitchFamily="49" charset="-122"/>
        </a:defRPr>
      </a:lvl7pPr>
      <a:lvl8pPr marL="1371600" algn="ctr" rtl="0" eaLnBrk="1" fontAlgn="base" hangingPunct="1">
        <a:spcBef>
          <a:spcPct val="0"/>
        </a:spcBef>
        <a:spcAft>
          <a:spcPct val="0"/>
        </a:spcAft>
        <a:defRPr sz="5400" b="1">
          <a:solidFill>
            <a:schemeClr val="accent2"/>
          </a:solidFill>
          <a:latin typeface="Verdana" pitchFamily="34" charset="0"/>
          <a:ea typeface="黑体" pitchFamily="49" charset="-122"/>
        </a:defRPr>
      </a:lvl8pPr>
      <a:lvl9pPr marL="1828800" algn="ctr" rtl="0" eaLnBrk="1" fontAlgn="base" hangingPunct="1">
        <a:spcBef>
          <a:spcPct val="0"/>
        </a:spcBef>
        <a:spcAft>
          <a:spcPct val="0"/>
        </a:spcAft>
        <a:defRPr sz="5400" b="1">
          <a:solidFill>
            <a:schemeClr val="accent2"/>
          </a:solidFill>
          <a:latin typeface="Verdana" pitchFamily="34" charset="0"/>
          <a:ea typeface="黑体" pitchFamily="49" charset="-122"/>
        </a:defRPr>
      </a:lvl9pPr>
    </p:titleStyle>
    <p:bodyStyle>
      <a:lvl1pPr marL="93980" indent="-93980" algn="l" rtl="0" eaLnBrk="1" fontAlgn="base" hangingPunct="1">
        <a:spcBef>
          <a:spcPct val="20000"/>
        </a:spcBef>
        <a:spcAft>
          <a:spcPct val="0"/>
        </a:spcAft>
        <a:buClr>
          <a:schemeClr val="accent2"/>
        </a:buClr>
        <a:buFont typeface="Wingdings" pitchFamily="2" charset="2"/>
        <a:buChar char="o"/>
        <a:defRPr sz="3600">
          <a:solidFill>
            <a:schemeClr val="tx1"/>
          </a:solidFill>
          <a:latin typeface="+mn-lt"/>
          <a:ea typeface="+mn-ea"/>
          <a:cs typeface="+mn-cs"/>
        </a:defRPr>
      </a:lvl1pPr>
      <a:lvl2pPr marL="538480" indent="-265430" algn="l" rtl="0" eaLnBrk="1" fontAlgn="base" hangingPunct="1">
        <a:spcBef>
          <a:spcPct val="20000"/>
        </a:spcBef>
        <a:spcAft>
          <a:spcPct val="0"/>
        </a:spcAft>
        <a:buClr>
          <a:schemeClr val="accent2"/>
        </a:buClr>
        <a:buFont typeface="Wingdings" pitchFamily="2" charset="2"/>
        <a:buChar char="n"/>
        <a:defRPr sz="3600">
          <a:solidFill>
            <a:schemeClr val="tx1"/>
          </a:solidFill>
          <a:latin typeface="+mn-lt"/>
          <a:ea typeface="+mn-ea"/>
        </a:defRPr>
      </a:lvl2pPr>
      <a:lvl3pPr marL="1651000" indent="-840105" algn="l" rtl="0" eaLnBrk="1" fontAlgn="base" hangingPunct="1">
        <a:spcBef>
          <a:spcPct val="20000"/>
        </a:spcBef>
        <a:spcAft>
          <a:spcPct val="0"/>
        </a:spcAft>
        <a:buClr>
          <a:schemeClr val="accent2"/>
        </a:buClr>
        <a:buFont typeface="Wingdings" pitchFamily="2" charset="2"/>
        <a:buChar char="o"/>
        <a:defRPr sz="2300">
          <a:solidFill>
            <a:schemeClr val="tx1"/>
          </a:solidFill>
          <a:latin typeface="+mn-lt"/>
          <a:ea typeface="+mn-ea"/>
        </a:defRPr>
      </a:lvl3pPr>
      <a:lvl4pPr marL="2218055" indent="-387350" algn="l" rtl="0" eaLnBrk="1" fontAlgn="base" hangingPunct="1">
        <a:spcBef>
          <a:spcPct val="20000"/>
        </a:spcBef>
        <a:spcAft>
          <a:spcPct val="0"/>
        </a:spcAft>
        <a:buClr>
          <a:schemeClr val="accent2"/>
        </a:buClr>
        <a:buFont typeface="Wingdings" pitchFamily="2" charset="2"/>
        <a:buChar char="n"/>
        <a:defRPr sz="2000">
          <a:solidFill>
            <a:schemeClr val="tx1"/>
          </a:solidFill>
          <a:latin typeface="+mn-lt"/>
          <a:ea typeface="+mn-ea"/>
        </a:defRPr>
      </a:lvl4pPr>
      <a:lvl5pPr marL="2795905" indent="-398780"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ea typeface="+mn-ea"/>
        </a:defRPr>
      </a:lvl5pPr>
      <a:lvl6pPr marL="3253105" indent="-398780"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ea typeface="+mn-ea"/>
        </a:defRPr>
      </a:lvl6pPr>
      <a:lvl7pPr marL="3710305" indent="-398780"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ea typeface="+mn-ea"/>
        </a:defRPr>
      </a:lvl7pPr>
      <a:lvl8pPr marL="4167505" indent="-398780"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ea typeface="+mn-ea"/>
        </a:defRPr>
      </a:lvl8pPr>
      <a:lvl9pPr marL="4624705" indent="-398780"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1.jpeg"/><Relationship Id="rId1" Type="http://schemas.openxmlformats.org/officeDocument/2006/relationships/image" Target="../media/image10.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4.jpeg"/><Relationship Id="rId1" Type="http://schemas.openxmlformats.org/officeDocument/2006/relationships/image" Target="../media/image13.jpe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5.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6.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7.GI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9.jpeg"/><Relationship Id="rId1" Type="http://schemas.openxmlformats.org/officeDocument/2006/relationships/image" Target="../media/image18.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0.jpe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1.jpe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2.jpeg"/></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6.jpeg"/><Relationship Id="rId1" Type="http://schemas.openxmlformats.org/officeDocument/2006/relationships/image" Target="../media/image23.jpe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4.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8.jpeg"/><Relationship Id="rId1"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p:txBody>
          <a:bodyPr/>
          <a:lstStyle/>
          <a:p>
            <a:r>
              <a:rPr lang="zh-CN" altLang="en-US" sz="4400" dirty="0" smtClean="0"/>
              <a:t>学习党章党规，做</a:t>
            </a:r>
            <a:br>
              <a:rPr lang="en-US" altLang="zh-CN" sz="4400" dirty="0" smtClean="0"/>
            </a:br>
            <a:r>
              <a:rPr lang="zh-CN" altLang="en-US" sz="4400" dirty="0" smtClean="0"/>
              <a:t>合格共产党员</a:t>
            </a:r>
            <a:endParaRPr lang="zh-CN" altLang="en-US" sz="4400" dirty="0"/>
          </a:p>
        </p:txBody>
      </p:sp>
      <p:sp>
        <p:nvSpPr>
          <p:cNvPr id="5" name="副标题 4"/>
          <p:cNvSpPr>
            <a:spLocks noGrp="1"/>
          </p:cNvSpPr>
          <p:nvPr>
            <p:ph type="subTitle" idx="1"/>
          </p:nvPr>
        </p:nvSpPr>
        <p:spPr>
          <a:xfrm>
            <a:off x="1475656" y="4797152"/>
            <a:ext cx="7010400" cy="736104"/>
          </a:xfrm>
        </p:spPr>
        <p:txBody>
          <a:bodyPr/>
          <a:lstStyle/>
          <a:p>
            <a:pPr algn="ctr"/>
            <a:r>
              <a:rPr lang="zh-CN" altLang="en-US" sz="2800" b="1" dirty="0" smtClean="0">
                <a:solidFill>
                  <a:srgbClr val="000099"/>
                </a:solidFill>
                <a:latin typeface="新宋体" pitchFamily="49" charset="-122"/>
                <a:ea typeface="新宋体" pitchFamily="49" charset="-122"/>
              </a:rPr>
              <a:t>中共四川省委党校  郭伟</a:t>
            </a:r>
            <a:endParaRPr lang="zh-CN" altLang="en-US" sz="2800" b="1" dirty="0">
              <a:solidFill>
                <a:srgbClr val="000099"/>
              </a:solidFill>
              <a:latin typeface="新宋体" pitchFamily="49" charset="-122"/>
              <a:ea typeface="新宋体" pitchFamily="49" charset="-122"/>
            </a:endParaRPr>
          </a:p>
        </p:txBody>
      </p:sp>
    </p:spTree>
  </p:cSld>
  <p:clrMapOvr>
    <a:masterClrMapping/>
  </p:clrMapOvr>
  <p:transition>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363915"/>
            <a:ext cx="2483768" cy="6740307"/>
          </a:xfrm>
          <a:prstGeom prst="rect">
            <a:avLst/>
          </a:prstGeom>
        </p:spPr>
        <p:txBody>
          <a:bodyPr wrap="square">
            <a:spAutoFit/>
          </a:bodyPr>
          <a:lstStyle/>
          <a:p>
            <a:pPr fontAlgn="base"/>
            <a:r>
              <a:rPr lang="en-US" altLang="zh-CN" sz="1600" b="1" dirty="0" smtClean="0">
                <a:latin typeface="仿宋" pitchFamily="49" charset="-122"/>
                <a:ea typeface="仿宋" pitchFamily="49" charset="-122"/>
              </a:rPr>
              <a:t>1 </a:t>
            </a:r>
            <a:r>
              <a:rPr lang="zh-CN" altLang="zh-CN" sz="1600" b="1" dirty="0" smtClean="0">
                <a:latin typeface="仿宋" pitchFamily="49" charset="-122"/>
                <a:ea typeface="仿宋" pitchFamily="49" charset="-122"/>
              </a:rPr>
              <a:t>卢森堡</a:t>
            </a:r>
            <a:r>
              <a:rPr lang="en-US" altLang="zh-CN" sz="1600" b="1" dirty="0" smtClean="0">
                <a:latin typeface="仿宋" pitchFamily="49" charset="-122"/>
                <a:ea typeface="仿宋" pitchFamily="49" charset="-122"/>
              </a:rPr>
              <a:t>103,186.99</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2 </a:t>
            </a:r>
            <a:r>
              <a:rPr lang="zh-CN" altLang="zh-CN" sz="1600" b="1" dirty="0" smtClean="0">
                <a:latin typeface="仿宋" pitchFamily="49" charset="-122"/>
                <a:ea typeface="仿宋" pitchFamily="49" charset="-122"/>
              </a:rPr>
              <a:t>瑞士</a:t>
            </a:r>
            <a:r>
              <a:rPr lang="en-US" altLang="zh-CN" sz="1600" b="1" dirty="0" smtClean="0">
                <a:latin typeface="仿宋" pitchFamily="49" charset="-122"/>
                <a:ea typeface="仿宋" pitchFamily="49" charset="-122"/>
              </a:rPr>
              <a:t> 82,177.60</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3 </a:t>
            </a:r>
            <a:r>
              <a:rPr lang="zh-CN" altLang="zh-CN" sz="1600" b="1" dirty="0" smtClean="0">
                <a:latin typeface="仿宋" pitchFamily="49" charset="-122"/>
                <a:ea typeface="仿宋" pitchFamily="49" charset="-122"/>
              </a:rPr>
              <a:t>卡塔尔</a:t>
            </a:r>
            <a:r>
              <a:rPr lang="en-US" altLang="zh-CN" sz="1600" b="1" dirty="0" smtClean="0">
                <a:latin typeface="仿宋" pitchFamily="49" charset="-122"/>
                <a:ea typeface="仿宋" pitchFamily="49" charset="-122"/>
              </a:rPr>
              <a:t> 78,829.24</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4 </a:t>
            </a:r>
            <a:r>
              <a:rPr lang="zh-CN" altLang="zh-CN" sz="1600" b="1" dirty="0" smtClean="0">
                <a:latin typeface="仿宋" pitchFamily="49" charset="-122"/>
                <a:ea typeface="仿宋" pitchFamily="49" charset="-122"/>
              </a:rPr>
              <a:t>挪威</a:t>
            </a:r>
            <a:r>
              <a:rPr lang="en-US" altLang="zh-CN" sz="1600" b="1" dirty="0" smtClean="0">
                <a:latin typeface="仿宋" pitchFamily="49" charset="-122"/>
                <a:ea typeface="仿宋" pitchFamily="49" charset="-122"/>
              </a:rPr>
              <a:t> 76,266.46</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5 </a:t>
            </a:r>
            <a:r>
              <a:rPr lang="zh-CN" altLang="zh-CN" sz="1600" b="1" dirty="0" smtClean="0">
                <a:latin typeface="仿宋" pitchFamily="49" charset="-122"/>
                <a:ea typeface="仿宋" pitchFamily="49" charset="-122"/>
              </a:rPr>
              <a:t>美国</a:t>
            </a:r>
            <a:r>
              <a:rPr lang="en-US" altLang="zh-CN" sz="1600" b="1" dirty="0" smtClean="0">
                <a:latin typeface="仿宋" pitchFamily="49" charset="-122"/>
                <a:ea typeface="仿宋" pitchFamily="49" charset="-122"/>
              </a:rPr>
              <a:t> 55,904.30</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6 </a:t>
            </a:r>
            <a:r>
              <a:rPr lang="zh-CN" altLang="zh-CN" sz="1600" b="1" dirty="0" smtClean="0">
                <a:latin typeface="仿宋" pitchFamily="49" charset="-122"/>
                <a:ea typeface="仿宋" pitchFamily="49" charset="-122"/>
              </a:rPr>
              <a:t>新加坡</a:t>
            </a:r>
            <a:r>
              <a:rPr lang="en-US" altLang="zh-CN" sz="1600" b="1" dirty="0" smtClean="0">
                <a:latin typeface="仿宋" pitchFamily="49" charset="-122"/>
                <a:ea typeface="仿宋" pitchFamily="49" charset="-122"/>
              </a:rPr>
              <a:t> 53,224.27</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7 </a:t>
            </a:r>
            <a:r>
              <a:rPr lang="zh-CN" altLang="zh-CN" sz="1600" b="1" dirty="0" smtClean="0">
                <a:latin typeface="仿宋" pitchFamily="49" charset="-122"/>
                <a:ea typeface="仿宋" pitchFamily="49" charset="-122"/>
              </a:rPr>
              <a:t>澳大利亚</a:t>
            </a:r>
            <a:r>
              <a:rPr lang="en-US" altLang="zh-CN" sz="1600" b="1" dirty="0" smtClean="0">
                <a:latin typeface="仿宋" pitchFamily="49" charset="-122"/>
                <a:ea typeface="仿宋" pitchFamily="49" charset="-122"/>
              </a:rPr>
              <a:t> 51,641.63</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8 </a:t>
            </a:r>
            <a:r>
              <a:rPr lang="zh-CN" altLang="zh-CN" sz="1600" b="1" dirty="0" smtClean="0">
                <a:latin typeface="仿宋" pitchFamily="49" charset="-122"/>
                <a:ea typeface="仿宋" pitchFamily="49" charset="-122"/>
              </a:rPr>
              <a:t>丹麦</a:t>
            </a:r>
            <a:r>
              <a:rPr lang="en-US" altLang="zh-CN" sz="1600" b="1" dirty="0" smtClean="0">
                <a:latin typeface="仿宋" pitchFamily="49" charset="-122"/>
                <a:ea typeface="仿宋" pitchFamily="49" charset="-122"/>
              </a:rPr>
              <a:t> 51,423.61</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9 </a:t>
            </a:r>
            <a:r>
              <a:rPr lang="zh-CN" altLang="zh-CN" sz="1600" b="1" dirty="0" smtClean="0">
                <a:latin typeface="仿宋" pitchFamily="49" charset="-122"/>
                <a:ea typeface="仿宋" pitchFamily="49" charset="-122"/>
              </a:rPr>
              <a:t>冰岛</a:t>
            </a:r>
            <a:r>
              <a:rPr lang="en-US" altLang="zh-CN" sz="1600" b="1" dirty="0" smtClean="0">
                <a:latin typeface="仿宋" pitchFamily="49" charset="-122"/>
                <a:ea typeface="仿宋" pitchFamily="49" charset="-122"/>
              </a:rPr>
              <a:t> 51,068.20</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10 </a:t>
            </a:r>
            <a:r>
              <a:rPr lang="zh-CN" altLang="zh-CN" sz="1600" b="1" dirty="0" smtClean="0">
                <a:latin typeface="仿宋" pitchFamily="49" charset="-122"/>
                <a:ea typeface="仿宋" pitchFamily="49" charset="-122"/>
              </a:rPr>
              <a:t>圣马力诺</a:t>
            </a:r>
            <a:r>
              <a:rPr lang="en-US" altLang="zh-CN" sz="1600" b="1" dirty="0" smtClean="0">
                <a:latin typeface="仿宋" pitchFamily="49" charset="-122"/>
                <a:ea typeface="仿宋" pitchFamily="49" charset="-122"/>
              </a:rPr>
              <a:t>49,139.01</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11 </a:t>
            </a:r>
            <a:r>
              <a:rPr lang="zh-CN" altLang="zh-CN" sz="1600" b="1" dirty="0" smtClean="0">
                <a:latin typeface="仿宋" pitchFamily="49" charset="-122"/>
                <a:ea typeface="仿宋" pitchFamily="49" charset="-122"/>
              </a:rPr>
              <a:t>瑞典</a:t>
            </a:r>
            <a:r>
              <a:rPr lang="en-US" altLang="zh-CN" sz="1600" b="1" dirty="0" smtClean="0">
                <a:latin typeface="仿宋" pitchFamily="49" charset="-122"/>
                <a:ea typeface="仿宋" pitchFamily="49" charset="-122"/>
              </a:rPr>
              <a:t> 48,965.95</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12 </a:t>
            </a:r>
            <a:r>
              <a:rPr lang="zh-CN" altLang="zh-CN" sz="1600" b="1" dirty="0" smtClean="0">
                <a:latin typeface="仿宋" pitchFamily="49" charset="-122"/>
                <a:ea typeface="仿宋" pitchFamily="49" charset="-122"/>
              </a:rPr>
              <a:t>爱尔兰</a:t>
            </a:r>
            <a:r>
              <a:rPr lang="en-US" altLang="zh-CN" sz="1600" b="1" dirty="0" smtClean="0">
                <a:latin typeface="仿宋" pitchFamily="49" charset="-122"/>
                <a:ea typeface="仿宋" pitchFamily="49" charset="-122"/>
              </a:rPr>
              <a:t> 48,939.68</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13 </a:t>
            </a:r>
            <a:r>
              <a:rPr lang="zh-CN" altLang="zh-CN" sz="1600" b="1" dirty="0" smtClean="0">
                <a:latin typeface="仿宋" pitchFamily="49" charset="-122"/>
                <a:ea typeface="仿宋" pitchFamily="49" charset="-122"/>
              </a:rPr>
              <a:t>荷兰</a:t>
            </a:r>
            <a:r>
              <a:rPr lang="en-US" altLang="zh-CN" sz="1600" b="1" dirty="0" smtClean="0">
                <a:latin typeface="仿宋" pitchFamily="49" charset="-122"/>
                <a:ea typeface="仿宋" pitchFamily="49" charset="-122"/>
              </a:rPr>
              <a:t> 44,333.15</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14 </a:t>
            </a:r>
            <a:r>
              <a:rPr lang="zh-CN" altLang="zh-CN" sz="1600" b="1" dirty="0" smtClean="0">
                <a:latin typeface="仿宋" pitchFamily="49" charset="-122"/>
                <a:ea typeface="仿宋" pitchFamily="49" charset="-122"/>
              </a:rPr>
              <a:t>英国</a:t>
            </a:r>
            <a:r>
              <a:rPr lang="en-US" altLang="zh-CN" sz="1600" b="1" dirty="0" smtClean="0">
                <a:latin typeface="仿宋" pitchFamily="49" charset="-122"/>
                <a:ea typeface="仿宋" pitchFamily="49" charset="-122"/>
              </a:rPr>
              <a:t> 44,117.80</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15 </a:t>
            </a:r>
            <a:r>
              <a:rPr lang="zh-CN" altLang="zh-CN" sz="1600" b="1" dirty="0" smtClean="0">
                <a:latin typeface="仿宋" pitchFamily="49" charset="-122"/>
                <a:ea typeface="仿宋" pitchFamily="49" charset="-122"/>
              </a:rPr>
              <a:t>加拿大</a:t>
            </a:r>
            <a:r>
              <a:rPr lang="en-US" altLang="zh-CN" sz="1600" b="1" dirty="0" smtClean="0">
                <a:latin typeface="仿宋" pitchFamily="49" charset="-122"/>
                <a:ea typeface="仿宋" pitchFamily="49" charset="-122"/>
              </a:rPr>
              <a:t> 43,934.81</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16 </a:t>
            </a:r>
            <a:r>
              <a:rPr lang="zh-CN" altLang="zh-CN" sz="1600" b="1" dirty="0" smtClean="0">
                <a:latin typeface="仿宋" pitchFamily="49" charset="-122"/>
                <a:ea typeface="仿宋" pitchFamily="49" charset="-122"/>
              </a:rPr>
              <a:t>奥地利</a:t>
            </a:r>
            <a:r>
              <a:rPr lang="en-US" altLang="zh-CN" sz="1600" b="1" dirty="0" smtClean="0">
                <a:latin typeface="仿宋" pitchFamily="49" charset="-122"/>
                <a:ea typeface="仿宋" pitchFamily="49" charset="-122"/>
              </a:rPr>
              <a:t> 43,546.60</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17 </a:t>
            </a:r>
            <a:r>
              <a:rPr lang="zh-CN" altLang="zh-CN" sz="1600" b="1" dirty="0" smtClean="0">
                <a:latin typeface="仿宋" pitchFamily="49" charset="-122"/>
                <a:ea typeface="仿宋" pitchFamily="49" charset="-122"/>
              </a:rPr>
              <a:t>芬兰</a:t>
            </a:r>
            <a:r>
              <a:rPr lang="en-US" altLang="zh-CN" sz="1600" b="1" dirty="0" smtClean="0">
                <a:latin typeface="仿宋" pitchFamily="49" charset="-122"/>
                <a:ea typeface="仿宋" pitchFamily="49" charset="-122"/>
              </a:rPr>
              <a:t> 42,159.31</a:t>
            </a:r>
            <a:endParaRPr lang="zh-CN" altLang="zh-CN" sz="1600" b="1" dirty="0" smtClean="0">
              <a:latin typeface="仿宋" pitchFamily="49" charset="-122"/>
              <a:ea typeface="仿宋" pitchFamily="49" charset="-122"/>
            </a:endParaRPr>
          </a:p>
          <a:p>
            <a:pPr fontAlgn="base"/>
            <a:r>
              <a:rPr lang="en-US" altLang="zh-CN" sz="1600" b="1" dirty="0" smtClean="0">
                <a:solidFill>
                  <a:srgbClr val="C00000"/>
                </a:solidFill>
                <a:latin typeface="仿宋" pitchFamily="49" charset="-122"/>
                <a:ea typeface="仿宋" pitchFamily="49" charset="-122"/>
              </a:rPr>
              <a:t>18 </a:t>
            </a:r>
            <a:r>
              <a:rPr lang="zh-CN" altLang="zh-CN" sz="1600" b="1" dirty="0" smtClean="0">
                <a:solidFill>
                  <a:srgbClr val="C00000"/>
                </a:solidFill>
                <a:latin typeface="仿宋" pitchFamily="49" charset="-122"/>
                <a:ea typeface="仿宋" pitchFamily="49" charset="-122"/>
              </a:rPr>
              <a:t>中国香港</a:t>
            </a:r>
            <a:r>
              <a:rPr lang="en-US" altLang="zh-CN" sz="1600" b="1" dirty="0" smtClean="0">
                <a:solidFill>
                  <a:srgbClr val="C00000"/>
                </a:solidFill>
                <a:latin typeface="仿宋" pitchFamily="49" charset="-122"/>
                <a:ea typeface="仿宋" pitchFamily="49" charset="-122"/>
              </a:rPr>
              <a:t>42,096.88</a:t>
            </a:r>
            <a:endParaRPr lang="zh-CN" altLang="zh-CN" sz="1600" b="1" dirty="0" smtClean="0">
              <a:solidFill>
                <a:srgbClr val="C00000"/>
              </a:solidFill>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19 </a:t>
            </a:r>
            <a:r>
              <a:rPr lang="zh-CN" altLang="zh-CN" sz="1600" b="1" dirty="0" smtClean="0">
                <a:latin typeface="仿宋" pitchFamily="49" charset="-122"/>
                <a:ea typeface="仿宋" pitchFamily="49" charset="-122"/>
              </a:rPr>
              <a:t>德国</a:t>
            </a:r>
            <a:r>
              <a:rPr lang="en-US" altLang="zh-CN" sz="1600" b="1" dirty="0" smtClean="0">
                <a:latin typeface="仿宋" pitchFamily="49" charset="-122"/>
                <a:ea typeface="仿宋" pitchFamily="49" charset="-122"/>
              </a:rPr>
              <a:t> 41,267.31</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20 </a:t>
            </a:r>
            <a:r>
              <a:rPr lang="zh-CN" altLang="zh-CN" sz="1600" b="1" dirty="0" smtClean="0">
                <a:latin typeface="仿宋" pitchFamily="49" charset="-122"/>
                <a:ea typeface="仿宋" pitchFamily="49" charset="-122"/>
              </a:rPr>
              <a:t>比利时</a:t>
            </a:r>
            <a:r>
              <a:rPr lang="en-US" altLang="zh-CN" sz="1600" b="1" dirty="0" smtClean="0">
                <a:latin typeface="仿宋" pitchFamily="49" charset="-122"/>
                <a:ea typeface="仿宋" pitchFamily="49" charset="-122"/>
              </a:rPr>
              <a:t> 40,456.32</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21 </a:t>
            </a:r>
            <a:r>
              <a:rPr lang="zh-CN" altLang="zh-CN" sz="1600" b="1" dirty="0" smtClean="0">
                <a:latin typeface="仿宋" pitchFamily="49" charset="-122"/>
                <a:ea typeface="仿宋" pitchFamily="49" charset="-122"/>
              </a:rPr>
              <a:t>法国</a:t>
            </a:r>
            <a:r>
              <a:rPr lang="en-US" altLang="zh-CN" sz="1600" b="1" dirty="0" smtClean="0">
                <a:latin typeface="仿宋" pitchFamily="49" charset="-122"/>
                <a:ea typeface="仿宋" pitchFamily="49" charset="-122"/>
              </a:rPr>
              <a:t> 37,728.41</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22 </a:t>
            </a:r>
            <a:r>
              <a:rPr lang="zh-CN" altLang="zh-CN" sz="1600" b="1" dirty="0" smtClean="0">
                <a:latin typeface="仿宋" pitchFamily="49" charset="-122"/>
                <a:ea typeface="仿宋" pitchFamily="49" charset="-122"/>
              </a:rPr>
              <a:t>新西兰</a:t>
            </a:r>
            <a:r>
              <a:rPr lang="en-US" altLang="zh-CN" sz="1600" b="1" dirty="0" smtClean="0">
                <a:latin typeface="仿宋" pitchFamily="49" charset="-122"/>
                <a:ea typeface="仿宋" pitchFamily="49" charset="-122"/>
              </a:rPr>
              <a:t> 36,963.50</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23 </a:t>
            </a:r>
            <a:r>
              <a:rPr lang="zh-CN" altLang="zh-CN" sz="1600" b="1" dirty="0" smtClean="0">
                <a:latin typeface="仿宋" pitchFamily="49" charset="-122"/>
                <a:ea typeface="仿宋" pitchFamily="49" charset="-122"/>
              </a:rPr>
              <a:t>以色列</a:t>
            </a:r>
            <a:r>
              <a:rPr lang="en-US" altLang="zh-CN" sz="1600" b="1" dirty="0" smtClean="0">
                <a:latin typeface="仿宋" pitchFamily="49" charset="-122"/>
                <a:ea typeface="仿宋" pitchFamily="49" charset="-122"/>
              </a:rPr>
              <a:t> 35,702.07</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24 </a:t>
            </a:r>
            <a:r>
              <a:rPr lang="zh-CN" altLang="zh-CN" sz="1600" b="1" dirty="0" smtClean="0">
                <a:latin typeface="仿宋" pitchFamily="49" charset="-122"/>
                <a:ea typeface="仿宋" pitchFamily="49" charset="-122"/>
              </a:rPr>
              <a:t>阿联酋</a:t>
            </a:r>
            <a:r>
              <a:rPr lang="en-US" altLang="zh-CN" sz="1600" b="1" dirty="0" smtClean="0">
                <a:latin typeface="仿宋" pitchFamily="49" charset="-122"/>
                <a:ea typeface="仿宋" pitchFamily="49" charset="-122"/>
              </a:rPr>
              <a:t> 35,392.17</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25 </a:t>
            </a:r>
            <a:r>
              <a:rPr lang="zh-CN" altLang="zh-CN" sz="1600" b="1" dirty="0" smtClean="0">
                <a:latin typeface="仿宋" pitchFamily="49" charset="-122"/>
                <a:ea typeface="仿宋" pitchFamily="49" charset="-122"/>
              </a:rPr>
              <a:t>日本</a:t>
            </a:r>
            <a:r>
              <a:rPr lang="en-US" altLang="zh-CN" sz="1600" b="1" dirty="0" smtClean="0">
                <a:latin typeface="仿宋" pitchFamily="49" charset="-122"/>
                <a:ea typeface="仿宋" pitchFamily="49" charset="-122"/>
              </a:rPr>
              <a:t> 32,480.66</a:t>
            </a:r>
            <a:endParaRPr lang="en-US"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26 </a:t>
            </a:r>
            <a:r>
              <a:rPr lang="zh-CN" altLang="zh-CN" sz="1600" b="1" dirty="0" smtClean="0">
                <a:latin typeface="仿宋" pitchFamily="49" charset="-122"/>
                <a:ea typeface="仿宋" pitchFamily="49" charset="-122"/>
              </a:rPr>
              <a:t>科威特</a:t>
            </a:r>
            <a:r>
              <a:rPr lang="en-US" altLang="zh-CN" sz="1600" b="1" dirty="0" smtClean="0">
                <a:latin typeface="仿宋" pitchFamily="49" charset="-122"/>
                <a:ea typeface="仿宋" pitchFamily="49" charset="-122"/>
              </a:rPr>
              <a:t> 29,982.63</a:t>
            </a:r>
            <a:endParaRPr lang="zh-CN" altLang="en-US" sz="1600" b="1" dirty="0">
              <a:latin typeface="仿宋" pitchFamily="49" charset="-122"/>
              <a:ea typeface="仿宋" pitchFamily="49" charset="-122"/>
            </a:endParaRPr>
          </a:p>
        </p:txBody>
      </p:sp>
      <p:sp>
        <p:nvSpPr>
          <p:cNvPr id="7" name="矩形 6"/>
          <p:cNvSpPr/>
          <p:nvPr/>
        </p:nvSpPr>
        <p:spPr>
          <a:xfrm>
            <a:off x="2123728" y="363915"/>
            <a:ext cx="2520280" cy="6494085"/>
          </a:xfrm>
          <a:prstGeom prst="rect">
            <a:avLst/>
          </a:prstGeom>
        </p:spPr>
        <p:txBody>
          <a:bodyPr wrap="square">
            <a:spAutoFit/>
          </a:bodyPr>
          <a:lstStyle/>
          <a:p>
            <a:pPr fontAlgn="base"/>
            <a:r>
              <a:rPr lang="en-US" altLang="zh-CN" sz="1600" b="1" dirty="0" smtClean="0">
                <a:latin typeface="仿宋" pitchFamily="49" charset="-122"/>
                <a:ea typeface="仿宋" pitchFamily="49" charset="-122"/>
              </a:rPr>
              <a:t>27 </a:t>
            </a:r>
            <a:r>
              <a:rPr lang="zh-CN" altLang="zh-CN" sz="1600" b="1" dirty="0" smtClean="0">
                <a:latin typeface="仿宋" pitchFamily="49" charset="-122"/>
                <a:ea typeface="仿宋" pitchFamily="49" charset="-122"/>
              </a:rPr>
              <a:t>意大利</a:t>
            </a:r>
            <a:r>
              <a:rPr lang="en-US" altLang="zh-CN" sz="1600" b="1" dirty="0" smtClean="0">
                <a:latin typeface="仿宋" pitchFamily="49" charset="-122"/>
                <a:ea typeface="仿宋" pitchFamily="49" charset="-122"/>
              </a:rPr>
              <a:t> 29,847.38</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28 </a:t>
            </a:r>
            <a:r>
              <a:rPr lang="zh-CN" altLang="zh-CN" sz="1600" b="1" dirty="0" smtClean="0">
                <a:latin typeface="仿宋" pitchFamily="49" charset="-122"/>
                <a:ea typeface="仿宋" pitchFamily="49" charset="-122"/>
              </a:rPr>
              <a:t>文莱</a:t>
            </a:r>
            <a:r>
              <a:rPr lang="en-US" altLang="zh-CN" sz="1600" b="1" dirty="0" smtClean="0">
                <a:latin typeface="仿宋" pitchFamily="49" charset="-122"/>
                <a:ea typeface="仿宋" pitchFamily="49" charset="-122"/>
              </a:rPr>
              <a:t> 27,759.05</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29 </a:t>
            </a:r>
            <a:r>
              <a:rPr lang="zh-CN" altLang="zh-CN" sz="1600" b="1" dirty="0" smtClean="0">
                <a:latin typeface="仿宋" pitchFamily="49" charset="-122"/>
                <a:ea typeface="仿宋" pitchFamily="49" charset="-122"/>
              </a:rPr>
              <a:t>韩国</a:t>
            </a:r>
            <a:r>
              <a:rPr lang="en-US" altLang="zh-CN" sz="1600" b="1" dirty="0" smtClean="0">
                <a:latin typeface="仿宋" pitchFamily="49" charset="-122"/>
                <a:ea typeface="仿宋" pitchFamily="49" charset="-122"/>
              </a:rPr>
              <a:t> 27,512.89</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30 </a:t>
            </a:r>
            <a:r>
              <a:rPr lang="zh-CN" altLang="zh-CN" sz="1600" b="1" dirty="0" smtClean="0">
                <a:latin typeface="仿宋" pitchFamily="49" charset="-122"/>
                <a:ea typeface="仿宋" pitchFamily="49" charset="-122"/>
              </a:rPr>
              <a:t>西班牙</a:t>
            </a:r>
            <a:r>
              <a:rPr lang="en-US" altLang="zh-CN" sz="1600" b="1" dirty="0" smtClean="0">
                <a:latin typeface="仿宋" pitchFamily="49" charset="-122"/>
                <a:ea typeface="仿宋" pitchFamily="49" charset="-122"/>
              </a:rPr>
              <a:t> 26,326.87</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31 </a:t>
            </a:r>
            <a:r>
              <a:rPr lang="zh-CN" altLang="zh-CN" sz="1600" b="1" dirty="0" smtClean="0">
                <a:latin typeface="仿宋" pitchFamily="49" charset="-122"/>
                <a:ea typeface="仿宋" pitchFamily="49" charset="-122"/>
              </a:rPr>
              <a:t>巴哈马</a:t>
            </a:r>
            <a:r>
              <a:rPr lang="en-US" altLang="zh-CN" sz="1600" b="1" dirty="0" smtClean="0">
                <a:latin typeface="仿宋" pitchFamily="49" charset="-122"/>
                <a:ea typeface="仿宋" pitchFamily="49" charset="-122"/>
              </a:rPr>
              <a:t> 24,394.47</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32 </a:t>
            </a:r>
            <a:r>
              <a:rPr lang="zh-CN" altLang="zh-CN" sz="1600" b="1" dirty="0" smtClean="0">
                <a:latin typeface="仿宋" pitchFamily="49" charset="-122"/>
                <a:ea typeface="仿宋" pitchFamily="49" charset="-122"/>
              </a:rPr>
              <a:t>巴林</a:t>
            </a:r>
            <a:r>
              <a:rPr lang="en-US" altLang="zh-CN" sz="1600" b="1" dirty="0" smtClean="0">
                <a:latin typeface="仿宋" pitchFamily="49" charset="-122"/>
                <a:ea typeface="仿宋" pitchFamily="49" charset="-122"/>
              </a:rPr>
              <a:t> 23,898.98</a:t>
            </a:r>
            <a:endParaRPr lang="zh-CN" altLang="zh-CN" sz="1600" b="1" dirty="0" smtClean="0">
              <a:latin typeface="仿宋" pitchFamily="49" charset="-122"/>
              <a:ea typeface="仿宋" pitchFamily="49" charset="-122"/>
            </a:endParaRPr>
          </a:p>
          <a:p>
            <a:pPr fontAlgn="base"/>
            <a:r>
              <a:rPr lang="en-US" altLang="zh-CN" sz="1600" b="1" dirty="0" smtClean="0">
                <a:solidFill>
                  <a:srgbClr val="C00000"/>
                </a:solidFill>
                <a:latin typeface="仿宋" pitchFamily="49" charset="-122"/>
                <a:ea typeface="仿宋" pitchFamily="49" charset="-122"/>
              </a:rPr>
              <a:t>33 </a:t>
            </a:r>
            <a:r>
              <a:rPr lang="zh-CN" altLang="zh-CN" sz="1600" b="1" dirty="0" smtClean="0">
                <a:solidFill>
                  <a:srgbClr val="C00000"/>
                </a:solidFill>
                <a:latin typeface="仿宋" pitchFamily="49" charset="-122"/>
                <a:ea typeface="仿宋" pitchFamily="49" charset="-122"/>
              </a:rPr>
              <a:t>中国台湾</a:t>
            </a:r>
            <a:r>
              <a:rPr lang="en-US" altLang="zh-CN" sz="1600" b="1" dirty="0" smtClean="0">
                <a:solidFill>
                  <a:srgbClr val="C00000"/>
                </a:solidFill>
                <a:latin typeface="仿宋" pitchFamily="49" charset="-122"/>
                <a:ea typeface="仿宋" pitchFamily="49" charset="-122"/>
              </a:rPr>
              <a:t> 22,082.79</a:t>
            </a:r>
            <a:endParaRPr lang="zh-CN" altLang="zh-CN" sz="1600" b="1" dirty="0" smtClean="0">
              <a:solidFill>
                <a:srgbClr val="C00000"/>
              </a:solidFill>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34 </a:t>
            </a:r>
            <a:r>
              <a:rPr lang="zh-CN" altLang="zh-CN" sz="1600" b="1" dirty="0" smtClean="0">
                <a:latin typeface="仿宋" pitchFamily="49" charset="-122"/>
                <a:ea typeface="仿宋" pitchFamily="49" charset="-122"/>
              </a:rPr>
              <a:t>马耳他</a:t>
            </a:r>
            <a:r>
              <a:rPr lang="en-US" altLang="zh-CN" sz="1600" b="1" dirty="0" smtClean="0">
                <a:latin typeface="仿宋" pitchFamily="49" charset="-122"/>
                <a:ea typeface="仿宋" pitchFamily="49" charset="-122"/>
              </a:rPr>
              <a:t> 21,539.91</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35 </a:t>
            </a:r>
            <a:r>
              <a:rPr lang="zh-CN" altLang="zh-CN" sz="1600" b="1" dirty="0" smtClean="0">
                <a:latin typeface="仿宋" pitchFamily="49" charset="-122"/>
                <a:ea typeface="仿宋" pitchFamily="49" charset="-122"/>
              </a:rPr>
              <a:t>塞浦路斯</a:t>
            </a:r>
            <a:r>
              <a:rPr lang="en-US" altLang="zh-CN" sz="1600" b="1" dirty="0" smtClean="0">
                <a:latin typeface="仿宋" pitchFamily="49" charset="-122"/>
                <a:ea typeface="仿宋" pitchFamily="49" charset="-122"/>
              </a:rPr>
              <a:t> 21,531.02</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36 </a:t>
            </a:r>
            <a:r>
              <a:rPr lang="zh-CN" altLang="zh-CN" sz="1600" b="1" dirty="0" smtClean="0">
                <a:latin typeface="仿宋" pitchFamily="49" charset="-122"/>
                <a:ea typeface="仿宋" pitchFamily="49" charset="-122"/>
              </a:rPr>
              <a:t>斯洛文尼</a:t>
            </a:r>
            <a:r>
              <a:rPr lang="en-US" altLang="zh-CN" sz="1600" b="1" dirty="0" smtClean="0">
                <a:latin typeface="仿宋" pitchFamily="49" charset="-122"/>
                <a:ea typeface="仿宋" pitchFamily="49" charset="-122"/>
              </a:rPr>
              <a:t>20,712.01</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37 </a:t>
            </a:r>
            <a:r>
              <a:rPr lang="zh-CN" altLang="zh-CN" sz="1600" b="1" dirty="0" smtClean="0">
                <a:latin typeface="仿宋" pitchFamily="49" charset="-122"/>
                <a:ea typeface="仿宋" pitchFamily="49" charset="-122"/>
              </a:rPr>
              <a:t>特立尼达和多巴哥</a:t>
            </a:r>
            <a:r>
              <a:rPr lang="en-US" altLang="zh-CN" sz="1600" b="1" dirty="0" smtClean="0">
                <a:latin typeface="仿宋" pitchFamily="49" charset="-122"/>
                <a:ea typeface="仿宋" pitchFamily="49" charset="-122"/>
              </a:rPr>
              <a:t> 20,380.24</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38 </a:t>
            </a:r>
            <a:r>
              <a:rPr lang="zh-CN" altLang="zh-CN" sz="1600" b="1" dirty="0" smtClean="0">
                <a:latin typeface="仿宋" pitchFamily="49" charset="-122"/>
                <a:ea typeface="仿宋" pitchFamily="49" charset="-122"/>
              </a:rPr>
              <a:t>沙特阿拉</a:t>
            </a:r>
            <a:r>
              <a:rPr lang="en-US" altLang="zh-CN" sz="1600" b="1" dirty="0" smtClean="0">
                <a:latin typeface="仿宋" pitchFamily="49" charset="-122"/>
                <a:ea typeface="仿宋" pitchFamily="49" charset="-122"/>
              </a:rPr>
              <a:t>20,138.83</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39 </a:t>
            </a:r>
            <a:r>
              <a:rPr lang="zh-CN" altLang="zh-CN" sz="1600" b="1" dirty="0" smtClean="0">
                <a:latin typeface="仿宋" pitchFamily="49" charset="-122"/>
                <a:ea typeface="仿宋" pitchFamily="49" charset="-122"/>
              </a:rPr>
              <a:t>葡萄牙</a:t>
            </a:r>
            <a:r>
              <a:rPr lang="en-US" altLang="zh-CN" sz="1600" b="1" dirty="0" smtClean="0">
                <a:latin typeface="仿宋" pitchFamily="49" charset="-122"/>
                <a:ea typeface="仿宋" pitchFamily="49" charset="-122"/>
              </a:rPr>
              <a:t> 18,983.78</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40 </a:t>
            </a:r>
            <a:r>
              <a:rPr lang="zh-CN" altLang="zh-CN" sz="1600" b="1" dirty="0" smtClean="0">
                <a:latin typeface="仿宋" pitchFamily="49" charset="-122"/>
                <a:ea typeface="仿宋" pitchFamily="49" charset="-122"/>
              </a:rPr>
              <a:t>希腊</a:t>
            </a:r>
            <a:r>
              <a:rPr lang="en-US" altLang="zh-CN" sz="1600" b="1" dirty="0" smtClean="0">
                <a:latin typeface="仿宋" pitchFamily="49" charset="-122"/>
                <a:ea typeface="仿宋" pitchFamily="49" charset="-122"/>
              </a:rPr>
              <a:t> 17,656.92</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41 </a:t>
            </a:r>
            <a:r>
              <a:rPr lang="zh-CN" altLang="zh-CN" sz="1600" b="1" dirty="0" smtClean="0">
                <a:latin typeface="仿宋" pitchFamily="49" charset="-122"/>
                <a:ea typeface="仿宋" pitchFamily="49" charset="-122"/>
              </a:rPr>
              <a:t>爱沙尼亚</a:t>
            </a:r>
            <a:r>
              <a:rPr lang="en-US" altLang="zh-CN" sz="1600" b="1" dirty="0" smtClean="0">
                <a:latin typeface="仿宋" pitchFamily="49" charset="-122"/>
                <a:ea typeface="仿宋" pitchFamily="49" charset="-122"/>
              </a:rPr>
              <a:t> 17,425.30</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42 </a:t>
            </a:r>
            <a:r>
              <a:rPr lang="zh-CN" altLang="zh-CN" sz="1600" b="1" dirty="0" smtClean="0">
                <a:latin typeface="仿宋" pitchFamily="49" charset="-122"/>
                <a:ea typeface="仿宋" pitchFamily="49" charset="-122"/>
              </a:rPr>
              <a:t>捷克</a:t>
            </a:r>
            <a:r>
              <a:rPr lang="en-US" altLang="zh-CN" sz="1600" b="1" dirty="0" smtClean="0">
                <a:latin typeface="仿宋" pitchFamily="49" charset="-122"/>
                <a:ea typeface="仿宋" pitchFamily="49" charset="-122"/>
              </a:rPr>
              <a:t> 17,330.08</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43 </a:t>
            </a:r>
            <a:r>
              <a:rPr lang="zh-CN" altLang="zh-CN" sz="1600" b="1" dirty="0" smtClean="0">
                <a:latin typeface="仿宋" pitchFamily="49" charset="-122"/>
                <a:ea typeface="仿宋" pitchFamily="49" charset="-122"/>
              </a:rPr>
              <a:t>乌拉圭</a:t>
            </a:r>
            <a:r>
              <a:rPr lang="en-US" altLang="zh-CN" sz="1600" b="1" dirty="0" smtClean="0">
                <a:latin typeface="仿宋" pitchFamily="49" charset="-122"/>
                <a:ea typeface="仿宋" pitchFamily="49" charset="-122"/>
              </a:rPr>
              <a:t> 16,091.91</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44 </a:t>
            </a:r>
            <a:r>
              <a:rPr lang="zh-CN" altLang="zh-CN" sz="1600" b="1" dirty="0" smtClean="0">
                <a:latin typeface="仿宋" pitchFamily="49" charset="-122"/>
                <a:ea typeface="仿宋" pitchFamily="49" charset="-122"/>
              </a:rPr>
              <a:t>巴巴多斯</a:t>
            </a:r>
            <a:r>
              <a:rPr lang="en-US" altLang="zh-CN" sz="1600" b="1" dirty="0" smtClean="0">
                <a:latin typeface="仿宋" pitchFamily="49" charset="-122"/>
                <a:ea typeface="仿宋" pitchFamily="49" charset="-122"/>
              </a:rPr>
              <a:t> 15,912.10</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45 </a:t>
            </a:r>
            <a:r>
              <a:rPr lang="zh-CN" altLang="zh-CN" sz="1600" b="1" dirty="0" smtClean="0">
                <a:latin typeface="仿宋" pitchFamily="49" charset="-122"/>
                <a:ea typeface="仿宋" pitchFamily="49" charset="-122"/>
              </a:rPr>
              <a:t>斯洛伐克</a:t>
            </a:r>
            <a:r>
              <a:rPr lang="en-US" altLang="zh-CN" sz="1600" b="1" dirty="0" smtClean="0">
                <a:latin typeface="仿宋" pitchFamily="49" charset="-122"/>
                <a:ea typeface="仿宋" pitchFamily="49" charset="-122"/>
              </a:rPr>
              <a:t> 15,892.55</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46 </a:t>
            </a:r>
            <a:r>
              <a:rPr lang="zh-CN" altLang="zh-CN" sz="1600" b="1" dirty="0" smtClean="0">
                <a:latin typeface="仿宋" pitchFamily="49" charset="-122"/>
                <a:ea typeface="仿宋" pitchFamily="49" charset="-122"/>
              </a:rPr>
              <a:t>阿曼</a:t>
            </a:r>
            <a:r>
              <a:rPr lang="en-US" altLang="zh-CN" sz="1600" b="1" dirty="0" smtClean="0">
                <a:latin typeface="仿宋" pitchFamily="49" charset="-122"/>
                <a:ea typeface="仿宋" pitchFamily="49" charset="-122"/>
              </a:rPr>
              <a:t> 15,672.37</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47 </a:t>
            </a:r>
            <a:r>
              <a:rPr lang="zh-CN" altLang="zh-CN" sz="1600" b="1" dirty="0" smtClean="0">
                <a:latin typeface="仿宋" pitchFamily="49" charset="-122"/>
                <a:ea typeface="仿宋" pitchFamily="49" charset="-122"/>
              </a:rPr>
              <a:t>圣基茨和尼维斯</a:t>
            </a:r>
            <a:r>
              <a:rPr lang="en-US" altLang="zh-CN" sz="1600" b="1" dirty="0" smtClean="0">
                <a:latin typeface="仿宋" pitchFamily="49" charset="-122"/>
                <a:ea typeface="仿宋" pitchFamily="49" charset="-122"/>
              </a:rPr>
              <a:t> 14,618.46</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48 </a:t>
            </a:r>
            <a:r>
              <a:rPr lang="zh-CN" altLang="zh-CN" sz="1600" b="1" dirty="0" smtClean="0">
                <a:latin typeface="仿宋" pitchFamily="49" charset="-122"/>
                <a:ea typeface="仿宋" pitchFamily="49" charset="-122"/>
              </a:rPr>
              <a:t>贝劳</a:t>
            </a:r>
            <a:r>
              <a:rPr lang="en-US" altLang="zh-CN" sz="1600" b="1" dirty="0" smtClean="0">
                <a:latin typeface="仿宋" pitchFamily="49" charset="-122"/>
                <a:ea typeface="仿宋" pitchFamily="49" charset="-122"/>
              </a:rPr>
              <a:t> 14,600.10</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49 </a:t>
            </a:r>
            <a:r>
              <a:rPr lang="zh-CN" altLang="zh-CN" sz="1600" b="1" dirty="0" smtClean="0">
                <a:latin typeface="仿宋" pitchFamily="49" charset="-122"/>
                <a:ea typeface="仿宋" pitchFamily="49" charset="-122"/>
              </a:rPr>
              <a:t>塞舌尔</a:t>
            </a:r>
            <a:r>
              <a:rPr lang="en-US" altLang="zh-CN" sz="1600" b="1" dirty="0" smtClean="0">
                <a:latin typeface="仿宋" pitchFamily="49" charset="-122"/>
                <a:ea typeface="仿宋" pitchFamily="49" charset="-122"/>
              </a:rPr>
              <a:t> 14,466.16</a:t>
            </a:r>
            <a:endParaRPr lang="zh-CN" altLang="zh-CN" sz="1600" b="1" dirty="0" smtClean="0">
              <a:latin typeface="仿宋" pitchFamily="49" charset="-122"/>
              <a:ea typeface="仿宋" pitchFamily="49" charset="-122"/>
            </a:endParaRPr>
          </a:p>
          <a:p>
            <a:endParaRPr lang="zh-CN" altLang="en-US" sz="1600" b="1" dirty="0">
              <a:latin typeface="仿宋" pitchFamily="49" charset="-122"/>
              <a:ea typeface="仿宋" pitchFamily="49" charset="-122"/>
            </a:endParaRPr>
          </a:p>
        </p:txBody>
      </p:sp>
      <p:sp>
        <p:nvSpPr>
          <p:cNvPr id="9" name="TextBox 8"/>
          <p:cNvSpPr txBox="1"/>
          <p:nvPr/>
        </p:nvSpPr>
        <p:spPr>
          <a:xfrm>
            <a:off x="467544" y="0"/>
            <a:ext cx="5256584" cy="369332"/>
          </a:xfrm>
          <a:prstGeom prst="rect">
            <a:avLst/>
          </a:prstGeom>
          <a:noFill/>
        </p:spPr>
        <p:txBody>
          <a:bodyPr wrap="square" rtlCol="0">
            <a:spAutoFit/>
          </a:bodyPr>
          <a:lstStyle/>
          <a:p>
            <a:r>
              <a:rPr lang="en-US" altLang="zh-CN" b="1" dirty="0" smtClean="0">
                <a:solidFill>
                  <a:srgbClr val="000099"/>
                </a:solidFill>
                <a:latin typeface="宋体" pitchFamily="2" charset="-122"/>
                <a:ea typeface="宋体" pitchFamily="2" charset="-122"/>
              </a:rPr>
              <a:t>2015</a:t>
            </a:r>
            <a:r>
              <a:rPr lang="zh-CN" altLang="en-US" b="1" dirty="0" smtClean="0">
                <a:solidFill>
                  <a:srgbClr val="000099"/>
                </a:solidFill>
                <a:latin typeface="宋体" pitchFamily="2" charset="-122"/>
                <a:ea typeface="宋体" pitchFamily="2" charset="-122"/>
              </a:rPr>
              <a:t>年世界人均</a:t>
            </a:r>
            <a:r>
              <a:rPr lang="en-US" altLang="zh-CN" b="1" dirty="0" smtClean="0">
                <a:solidFill>
                  <a:srgbClr val="000099"/>
                </a:solidFill>
                <a:latin typeface="宋体" pitchFamily="2" charset="-122"/>
                <a:ea typeface="宋体" pitchFamily="2" charset="-122"/>
              </a:rPr>
              <a:t>GDP</a:t>
            </a:r>
            <a:r>
              <a:rPr lang="zh-CN" altLang="en-US" b="1" dirty="0" smtClean="0">
                <a:solidFill>
                  <a:srgbClr val="000099"/>
                </a:solidFill>
                <a:latin typeface="宋体" pitchFamily="2" charset="-122"/>
                <a:ea typeface="宋体" pitchFamily="2" charset="-122"/>
              </a:rPr>
              <a:t>排名（美元）</a:t>
            </a:r>
            <a:endParaRPr lang="zh-CN" altLang="en-US" b="1" dirty="0">
              <a:solidFill>
                <a:srgbClr val="000099"/>
              </a:solidFill>
              <a:latin typeface="宋体" pitchFamily="2" charset="-122"/>
              <a:ea typeface="宋体" pitchFamily="2" charset="-122"/>
            </a:endParaRPr>
          </a:p>
        </p:txBody>
      </p:sp>
      <p:sp>
        <p:nvSpPr>
          <p:cNvPr id="10" name="矩形 9"/>
          <p:cNvSpPr/>
          <p:nvPr/>
        </p:nvSpPr>
        <p:spPr>
          <a:xfrm>
            <a:off x="4427984" y="188640"/>
            <a:ext cx="2520280" cy="6986528"/>
          </a:xfrm>
          <a:prstGeom prst="rect">
            <a:avLst/>
          </a:prstGeom>
        </p:spPr>
        <p:txBody>
          <a:bodyPr wrap="square">
            <a:spAutoFit/>
          </a:bodyPr>
          <a:lstStyle/>
          <a:p>
            <a:pPr fontAlgn="base"/>
            <a:r>
              <a:rPr lang="en-US" altLang="zh-CN" sz="1600" b="1" dirty="0" smtClean="0">
                <a:latin typeface="仿宋" pitchFamily="49" charset="-122"/>
                <a:ea typeface="仿宋" pitchFamily="49" charset="-122"/>
              </a:rPr>
              <a:t>50 </a:t>
            </a:r>
            <a:r>
              <a:rPr lang="zh-CN" altLang="zh-CN" sz="1600" b="1" dirty="0" smtClean="0">
                <a:latin typeface="仿宋" pitchFamily="49" charset="-122"/>
                <a:ea typeface="仿宋" pitchFamily="49" charset="-122"/>
              </a:rPr>
              <a:t>安提瓜和巴布达</a:t>
            </a:r>
            <a:r>
              <a:rPr lang="en-US" altLang="zh-CN" sz="1600" b="1" dirty="0" smtClean="0">
                <a:latin typeface="仿宋" pitchFamily="49" charset="-122"/>
                <a:ea typeface="仿宋" pitchFamily="49" charset="-122"/>
              </a:rPr>
              <a:t> 14,390.64</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51 </a:t>
            </a:r>
            <a:r>
              <a:rPr lang="zh-CN" altLang="zh-CN" sz="1600" b="1" dirty="0" smtClean="0">
                <a:latin typeface="仿宋" pitchFamily="49" charset="-122"/>
                <a:ea typeface="仿宋" pitchFamily="49" charset="-122"/>
              </a:rPr>
              <a:t>立陶宛</a:t>
            </a:r>
            <a:r>
              <a:rPr lang="en-US" altLang="zh-CN" sz="1600" b="1" dirty="0" smtClean="0">
                <a:latin typeface="仿宋" pitchFamily="49" charset="-122"/>
                <a:ea typeface="仿宋" pitchFamily="49" charset="-122"/>
              </a:rPr>
              <a:t> 14,318.08</a:t>
            </a:r>
            <a:endParaRPr lang="en-US"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52 </a:t>
            </a:r>
            <a:r>
              <a:rPr lang="zh-CN" altLang="zh-CN" sz="1600" b="1" dirty="0" smtClean="0">
                <a:latin typeface="仿宋" pitchFamily="49" charset="-122"/>
                <a:ea typeface="仿宋" pitchFamily="49" charset="-122"/>
              </a:rPr>
              <a:t>拉脱维</a:t>
            </a:r>
            <a:r>
              <a:rPr lang="en-US" altLang="zh-CN" sz="1600" b="1" dirty="0" smtClean="0">
                <a:latin typeface="仿宋" pitchFamily="49" charset="-122"/>
                <a:ea typeface="仿宋" pitchFamily="49" charset="-122"/>
              </a:rPr>
              <a:t> 13,729.09</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53 </a:t>
            </a:r>
            <a:r>
              <a:rPr lang="zh-CN" altLang="zh-CN" sz="1600" b="1" dirty="0" smtClean="0">
                <a:latin typeface="仿宋" pitchFamily="49" charset="-122"/>
                <a:ea typeface="仿宋" pitchFamily="49" charset="-122"/>
              </a:rPr>
              <a:t>阿根廷</a:t>
            </a:r>
            <a:r>
              <a:rPr lang="en-US" altLang="zh-CN" sz="1600" b="1" dirty="0" smtClean="0">
                <a:latin typeface="仿宋" pitchFamily="49" charset="-122"/>
                <a:ea typeface="仿宋" pitchFamily="49" charset="-122"/>
              </a:rPr>
              <a:t> 13,428.32</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54 </a:t>
            </a:r>
            <a:r>
              <a:rPr lang="zh-CN" altLang="zh-CN" sz="1600" b="1" dirty="0" smtClean="0">
                <a:latin typeface="仿宋" pitchFamily="49" charset="-122"/>
                <a:ea typeface="仿宋" pitchFamily="49" charset="-122"/>
              </a:rPr>
              <a:t>智利</a:t>
            </a:r>
            <a:r>
              <a:rPr lang="en-US" altLang="zh-CN" sz="1600" b="1" dirty="0" smtClean="0">
                <a:latin typeface="仿宋" pitchFamily="49" charset="-122"/>
                <a:ea typeface="仿宋" pitchFamily="49" charset="-122"/>
              </a:rPr>
              <a:t> 13,330.87</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55 </a:t>
            </a:r>
            <a:r>
              <a:rPr lang="zh-CN" altLang="zh-CN" sz="1600" b="1" dirty="0" smtClean="0">
                <a:latin typeface="仿宋" pitchFamily="49" charset="-122"/>
                <a:ea typeface="仿宋" pitchFamily="49" charset="-122"/>
              </a:rPr>
              <a:t>波兰</a:t>
            </a:r>
            <a:r>
              <a:rPr lang="en-US" altLang="zh-CN" sz="1600" b="1" dirty="0" smtClean="0">
                <a:latin typeface="仿宋" pitchFamily="49" charset="-122"/>
                <a:ea typeface="仿宋" pitchFamily="49" charset="-122"/>
              </a:rPr>
              <a:t> 12,662.21</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56 </a:t>
            </a:r>
            <a:r>
              <a:rPr lang="zh-CN" altLang="zh-CN" sz="1600" b="1" dirty="0" smtClean="0">
                <a:latin typeface="仿宋" pitchFamily="49" charset="-122"/>
                <a:ea typeface="仿宋" pitchFamily="49" charset="-122"/>
              </a:rPr>
              <a:t>赤道几内亚</a:t>
            </a:r>
            <a:r>
              <a:rPr lang="en-US" altLang="zh-CN" sz="1600" b="1" dirty="0" smtClean="0">
                <a:latin typeface="仿宋" pitchFamily="49" charset="-122"/>
                <a:ea typeface="仿宋" pitchFamily="49" charset="-122"/>
              </a:rPr>
              <a:t> 12,540.99</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57 </a:t>
            </a:r>
            <a:r>
              <a:rPr lang="zh-CN" altLang="zh-CN" sz="1600" b="1" dirty="0" smtClean="0">
                <a:latin typeface="仿宋" pitchFamily="49" charset="-122"/>
                <a:ea typeface="仿宋" pitchFamily="49" charset="-122"/>
              </a:rPr>
              <a:t>匈牙利</a:t>
            </a:r>
            <a:r>
              <a:rPr lang="en-US" altLang="zh-CN" sz="1600" b="1" dirty="0" smtClean="0">
                <a:latin typeface="仿宋" pitchFamily="49" charset="-122"/>
                <a:ea typeface="仿宋" pitchFamily="49" charset="-122"/>
              </a:rPr>
              <a:t> 12,020.63</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58 </a:t>
            </a:r>
            <a:r>
              <a:rPr lang="zh-CN" altLang="zh-CN" sz="1600" b="1" dirty="0" smtClean="0">
                <a:latin typeface="仿宋" pitchFamily="49" charset="-122"/>
                <a:ea typeface="仿宋" pitchFamily="49" charset="-122"/>
              </a:rPr>
              <a:t>黎巴嫩</a:t>
            </a:r>
            <a:r>
              <a:rPr lang="en-US" altLang="zh-CN" sz="1600" b="1" dirty="0" smtClean="0">
                <a:latin typeface="仿宋" pitchFamily="49" charset="-122"/>
                <a:ea typeface="仿宋" pitchFamily="49" charset="-122"/>
              </a:rPr>
              <a:t> 11,945.35</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59 </a:t>
            </a:r>
            <a:r>
              <a:rPr lang="zh-CN" altLang="zh-CN" sz="1600" b="1" dirty="0" smtClean="0">
                <a:latin typeface="仿宋" pitchFamily="49" charset="-122"/>
                <a:ea typeface="仿宋" pitchFamily="49" charset="-122"/>
              </a:rPr>
              <a:t>巴拿马</a:t>
            </a:r>
            <a:r>
              <a:rPr lang="en-US" altLang="zh-CN" sz="1600" b="1" dirty="0" smtClean="0">
                <a:latin typeface="仿宋" pitchFamily="49" charset="-122"/>
                <a:ea typeface="仿宋" pitchFamily="49" charset="-122"/>
              </a:rPr>
              <a:t> 11,849.66</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60 </a:t>
            </a:r>
            <a:r>
              <a:rPr lang="zh-CN" altLang="zh-CN" sz="1600" b="1" dirty="0" smtClean="0">
                <a:latin typeface="仿宋" pitchFamily="49" charset="-122"/>
                <a:ea typeface="仿宋" pitchFamily="49" charset="-122"/>
              </a:rPr>
              <a:t>克罗地</a:t>
            </a:r>
            <a:r>
              <a:rPr lang="en-US" altLang="zh-CN" sz="1600" b="1" dirty="0" smtClean="0">
                <a:latin typeface="仿宋" pitchFamily="49" charset="-122"/>
                <a:ea typeface="仿宋" pitchFamily="49" charset="-122"/>
              </a:rPr>
              <a:t> 11,551.37</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61 </a:t>
            </a:r>
            <a:r>
              <a:rPr lang="zh-CN" altLang="zh-CN" sz="1600" b="1" dirty="0" smtClean="0">
                <a:latin typeface="仿宋" pitchFamily="49" charset="-122"/>
                <a:ea typeface="仿宋" pitchFamily="49" charset="-122"/>
              </a:rPr>
              <a:t>哈萨克斯坦</a:t>
            </a:r>
            <a:r>
              <a:rPr lang="en-US" altLang="zh-CN" sz="1600" b="1" dirty="0" smtClean="0">
                <a:latin typeface="仿宋" pitchFamily="49" charset="-122"/>
                <a:ea typeface="仿宋" pitchFamily="49" charset="-122"/>
              </a:rPr>
              <a:t>11,028.07</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62 </a:t>
            </a:r>
            <a:r>
              <a:rPr lang="zh-CN" altLang="zh-CN" sz="1600" b="1" dirty="0" smtClean="0">
                <a:latin typeface="仿宋" pitchFamily="49" charset="-122"/>
                <a:ea typeface="仿宋" pitchFamily="49" charset="-122"/>
              </a:rPr>
              <a:t>马来西亚</a:t>
            </a:r>
            <a:r>
              <a:rPr lang="en-US" altLang="zh-CN" sz="1600" b="1" dirty="0" smtClean="0">
                <a:latin typeface="仿宋" pitchFamily="49" charset="-122"/>
                <a:ea typeface="仿宋" pitchFamily="49" charset="-122"/>
              </a:rPr>
              <a:t> 10,073.17</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63 </a:t>
            </a:r>
            <a:r>
              <a:rPr lang="zh-CN" altLang="zh-CN" sz="1600" b="1" dirty="0" smtClean="0">
                <a:latin typeface="仿宋" pitchFamily="49" charset="-122"/>
                <a:ea typeface="仿宋" pitchFamily="49" charset="-122"/>
              </a:rPr>
              <a:t>墨西哥</a:t>
            </a:r>
            <a:r>
              <a:rPr lang="en-US" altLang="zh-CN" sz="1600" b="1" dirty="0" smtClean="0">
                <a:latin typeface="仿宋" pitchFamily="49" charset="-122"/>
                <a:ea typeface="仿宋" pitchFamily="49" charset="-122"/>
              </a:rPr>
              <a:t> 9,592.12</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64 </a:t>
            </a:r>
            <a:r>
              <a:rPr lang="zh-CN" altLang="zh-CN" sz="1600" b="1" dirty="0" smtClean="0">
                <a:latin typeface="仿宋" pitchFamily="49" charset="-122"/>
                <a:ea typeface="仿宋" pitchFamily="49" charset="-122"/>
              </a:rPr>
              <a:t>土耳其</a:t>
            </a:r>
            <a:r>
              <a:rPr lang="en-US" altLang="zh-CN" sz="1600" b="1" dirty="0" smtClean="0">
                <a:latin typeface="仿宋" pitchFamily="49" charset="-122"/>
                <a:ea typeface="仿宋" pitchFamily="49" charset="-122"/>
              </a:rPr>
              <a:t> 9,290.43</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65 </a:t>
            </a:r>
            <a:r>
              <a:rPr lang="zh-CN" altLang="zh-CN" sz="1600" b="1" dirty="0" smtClean="0">
                <a:latin typeface="仿宋" pitchFamily="49" charset="-122"/>
                <a:ea typeface="仿宋" pitchFamily="49" charset="-122"/>
              </a:rPr>
              <a:t>毛里求斯</a:t>
            </a:r>
            <a:r>
              <a:rPr lang="en-US" altLang="zh-CN" sz="1600" b="1" dirty="0" smtClean="0">
                <a:latin typeface="仿宋" pitchFamily="49" charset="-122"/>
                <a:ea typeface="仿宋" pitchFamily="49" charset="-122"/>
              </a:rPr>
              <a:t> 9,186.51</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66 </a:t>
            </a:r>
            <a:r>
              <a:rPr lang="zh-CN" altLang="zh-CN" sz="1600" b="1" dirty="0" smtClean="0">
                <a:latin typeface="仿宋" pitchFamily="49" charset="-122"/>
                <a:ea typeface="仿宋" pitchFamily="49" charset="-122"/>
              </a:rPr>
              <a:t>苏里南</a:t>
            </a:r>
            <a:r>
              <a:rPr lang="en-US" altLang="zh-CN" sz="1600" b="1" dirty="0" smtClean="0">
                <a:latin typeface="仿宋" pitchFamily="49" charset="-122"/>
                <a:ea typeface="仿宋" pitchFamily="49" charset="-122"/>
              </a:rPr>
              <a:t> 9,051.56</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67 </a:t>
            </a:r>
            <a:r>
              <a:rPr lang="zh-CN" altLang="zh-CN" sz="1600" b="1" dirty="0" smtClean="0">
                <a:latin typeface="仿宋" pitchFamily="49" charset="-122"/>
                <a:ea typeface="仿宋" pitchFamily="49" charset="-122"/>
              </a:rPr>
              <a:t>格林纳达</a:t>
            </a:r>
            <a:r>
              <a:rPr lang="en-US" altLang="zh-CN" sz="1600" b="1" dirty="0" smtClean="0">
                <a:latin typeface="仿宋" pitchFamily="49" charset="-122"/>
                <a:ea typeface="仿宋" pitchFamily="49" charset="-122"/>
              </a:rPr>
              <a:t> 8,970.92</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68 </a:t>
            </a:r>
            <a:r>
              <a:rPr lang="zh-CN" altLang="zh-CN" sz="1600" b="1" dirty="0" smtClean="0">
                <a:latin typeface="仿宋" pitchFamily="49" charset="-122"/>
                <a:ea typeface="仿宋" pitchFamily="49" charset="-122"/>
              </a:rPr>
              <a:t>巴西</a:t>
            </a:r>
            <a:r>
              <a:rPr lang="en-US" altLang="zh-CN" sz="1600" b="1" dirty="0" smtClean="0">
                <a:latin typeface="仿宋" pitchFamily="49" charset="-122"/>
                <a:ea typeface="仿宋" pitchFamily="49" charset="-122"/>
              </a:rPr>
              <a:t> 8,802.17</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69 </a:t>
            </a:r>
            <a:r>
              <a:rPr lang="zh-CN" altLang="zh-CN" sz="1600" b="1" dirty="0" smtClean="0">
                <a:latin typeface="仿宋" pitchFamily="49" charset="-122"/>
                <a:ea typeface="仿宋" pitchFamily="49" charset="-122"/>
              </a:rPr>
              <a:t>马尔代夫</a:t>
            </a:r>
            <a:r>
              <a:rPr lang="en-US" altLang="zh-CN" sz="1600" b="1" dirty="0" smtClean="0">
                <a:latin typeface="仿宋" pitchFamily="49" charset="-122"/>
                <a:ea typeface="仿宋" pitchFamily="49" charset="-122"/>
              </a:rPr>
              <a:t> 8,713.74</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70 </a:t>
            </a:r>
            <a:r>
              <a:rPr lang="zh-CN" altLang="zh-CN" sz="1600" b="1" dirty="0" smtClean="0">
                <a:latin typeface="仿宋" pitchFamily="49" charset="-122"/>
                <a:ea typeface="仿宋" pitchFamily="49" charset="-122"/>
              </a:rPr>
              <a:t>加蓬</a:t>
            </a:r>
            <a:r>
              <a:rPr lang="en-US" altLang="zh-CN" sz="1600" b="1" dirty="0" smtClean="0">
                <a:latin typeface="仿宋" pitchFamily="49" charset="-122"/>
                <a:ea typeface="仿宋" pitchFamily="49" charset="-122"/>
              </a:rPr>
              <a:t> 8,580.73</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71 </a:t>
            </a:r>
            <a:r>
              <a:rPr lang="zh-CN" altLang="zh-CN" sz="1600" b="1" dirty="0" smtClean="0">
                <a:latin typeface="仿宋" pitchFamily="49" charset="-122"/>
                <a:ea typeface="仿宋" pitchFamily="49" charset="-122"/>
              </a:rPr>
              <a:t>俄罗斯</a:t>
            </a:r>
            <a:r>
              <a:rPr lang="en-US" altLang="zh-CN" sz="1600" b="1" dirty="0" smtClean="0">
                <a:latin typeface="仿宋" pitchFamily="49" charset="-122"/>
                <a:ea typeface="仿宋" pitchFamily="49" charset="-122"/>
              </a:rPr>
              <a:t> 8,447.42</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72 </a:t>
            </a:r>
            <a:r>
              <a:rPr lang="zh-CN" altLang="zh-CN" sz="1600" b="1" dirty="0" smtClean="0">
                <a:latin typeface="仿宋" pitchFamily="49" charset="-122"/>
                <a:ea typeface="仿宋" pitchFamily="49" charset="-122"/>
              </a:rPr>
              <a:t>圣卢西亚</a:t>
            </a:r>
            <a:r>
              <a:rPr lang="en-US" altLang="zh-CN" sz="1600" b="1" dirty="0" smtClean="0">
                <a:latin typeface="仿宋" pitchFamily="49" charset="-122"/>
                <a:ea typeface="仿宋" pitchFamily="49" charset="-122"/>
              </a:rPr>
              <a:t> $8,409.87</a:t>
            </a:r>
            <a:endParaRPr lang="zh-CN" altLang="zh-CN" sz="1600" b="1" dirty="0" smtClean="0">
              <a:latin typeface="仿宋" pitchFamily="49" charset="-122"/>
              <a:ea typeface="仿宋" pitchFamily="49" charset="-122"/>
            </a:endParaRPr>
          </a:p>
          <a:p>
            <a:pPr fontAlgn="base"/>
            <a:r>
              <a:rPr lang="en-US" altLang="zh-CN" sz="1600" b="1" dirty="0" smtClean="0">
                <a:solidFill>
                  <a:srgbClr val="C00000"/>
                </a:solidFill>
                <a:latin typeface="+mj-ea"/>
                <a:ea typeface="+mj-ea"/>
              </a:rPr>
              <a:t>73 </a:t>
            </a:r>
            <a:r>
              <a:rPr lang="zh-CN" altLang="zh-CN" sz="1600" b="1" dirty="0" smtClean="0">
                <a:solidFill>
                  <a:srgbClr val="C00000"/>
                </a:solidFill>
                <a:latin typeface="+mj-ea"/>
                <a:ea typeface="+mj-ea"/>
              </a:rPr>
              <a:t>中国</a:t>
            </a:r>
            <a:r>
              <a:rPr lang="en-US" altLang="zh-CN" sz="1600" b="1" dirty="0" smtClean="0">
                <a:solidFill>
                  <a:srgbClr val="C00000"/>
                </a:solidFill>
                <a:latin typeface="+mj-ea"/>
                <a:ea typeface="+mj-ea"/>
              </a:rPr>
              <a:t> 8,280.09</a:t>
            </a:r>
            <a:endParaRPr lang="zh-CN" altLang="zh-CN" sz="1600" b="1" dirty="0" smtClean="0">
              <a:solidFill>
                <a:srgbClr val="C00000"/>
              </a:solidFill>
              <a:latin typeface="+mj-ea"/>
              <a:ea typeface="+mj-ea"/>
            </a:endParaRPr>
          </a:p>
          <a:p>
            <a:pPr fontAlgn="base"/>
            <a:r>
              <a:rPr lang="en-US" altLang="zh-CN" sz="1600" b="1" dirty="0" smtClean="0">
                <a:latin typeface="仿宋" pitchFamily="49" charset="-122"/>
                <a:ea typeface="仿宋" pitchFamily="49" charset="-122"/>
              </a:rPr>
              <a:t>74 </a:t>
            </a:r>
            <a:r>
              <a:rPr lang="zh-CN" altLang="zh-CN" sz="1600" b="1" dirty="0" smtClean="0">
                <a:latin typeface="仿宋" pitchFamily="49" charset="-122"/>
                <a:ea typeface="仿宋" pitchFamily="49" charset="-122"/>
              </a:rPr>
              <a:t>多米尼克</a:t>
            </a:r>
            <a:r>
              <a:rPr lang="en-US" altLang="zh-CN" sz="1600" b="1" dirty="0" smtClean="0">
                <a:latin typeface="仿宋" pitchFamily="49" charset="-122"/>
                <a:ea typeface="仿宋" pitchFamily="49" charset="-122"/>
              </a:rPr>
              <a:t> 7,601.78</a:t>
            </a:r>
            <a:endParaRPr lang="zh-CN" altLang="zh-CN" sz="1600" b="1" dirty="0" smtClean="0">
              <a:latin typeface="仿宋" pitchFamily="49" charset="-122"/>
              <a:ea typeface="仿宋" pitchFamily="49" charset="-122"/>
            </a:endParaRPr>
          </a:p>
          <a:p>
            <a:pPr fontAlgn="base"/>
            <a:endParaRPr lang="zh-CN" altLang="zh-CN" sz="1600" b="1" dirty="0" smtClean="0">
              <a:latin typeface="仿宋" pitchFamily="49" charset="-122"/>
              <a:ea typeface="仿宋" pitchFamily="49" charset="-122"/>
            </a:endParaRPr>
          </a:p>
        </p:txBody>
      </p:sp>
      <p:sp>
        <p:nvSpPr>
          <p:cNvPr id="11" name="矩形 10"/>
          <p:cNvSpPr/>
          <p:nvPr/>
        </p:nvSpPr>
        <p:spPr>
          <a:xfrm>
            <a:off x="6660232" y="188640"/>
            <a:ext cx="2483768" cy="6740307"/>
          </a:xfrm>
          <a:prstGeom prst="rect">
            <a:avLst/>
          </a:prstGeom>
        </p:spPr>
        <p:txBody>
          <a:bodyPr wrap="square">
            <a:spAutoFit/>
          </a:bodyPr>
          <a:lstStyle/>
          <a:p>
            <a:pPr fontAlgn="base"/>
            <a:r>
              <a:rPr lang="en-US" altLang="zh-CN" sz="1600" b="1" dirty="0" smtClean="0">
                <a:latin typeface="仿宋" pitchFamily="49" charset="-122"/>
                <a:ea typeface="仿宋" pitchFamily="49" charset="-122"/>
              </a:rPr>
              <a:t>75 </a:t>
            </a:r>
            <a:r>
              <a:rPr lang="zh-CN" altLang="zh-CN" sz="1600" b="1" dirty="0" smtClean="0">
                <a:latin typeface="仿宋" pitchFamily="49" charset="-122"/>
                <a:ea typeface="仿宋" pitchFamily="49" charset="-122"/>
              </a:rPr>
              <a:t>土库曼斯坦</a:t>
            </a:r>
            <a:r>
              <a:rPr lang="en-US" altLang="zh-CN" sz="1600" b="1" dirty="0" smtClean="0">
                <a:latin typeface="仿宋" pitchFamily="49" charset="-122"/>
                <a:ea typeface="仿宋" pitchFamily="49" charset="-122"/>
              </a:rPr>
              <a:t> 7,534.02</a:t>
            </a:r>
            <a:endParaRPr lang="en-US"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76 </a:t>
            </a:r>
            <a:r>
              <a:rPr lang="zh-CN" altLang="zh-CN" sz="1600" b="1" dirty="0" smtClean="0">
                <a:latin typeface="仿宋" pitchFamily="49" charset="-122"/>
                <a:ea typeface="仿宋" pitchFamily="49" charset="-122"/>
              </a:rPr>
              <a:t>圣文森特和格林纳丁</a:t>
            </a:r>
            <a:r>
              <a:rPr lang="en-US" altLang="zh-CN" sz="1600" b="1" dirty="0" smtClean="0">
                <a:latin typeface="仿宋" pitchFamily="49" charset="-122"/>
                <a:ea typeface="仿宋" pitchFamily="49" charset="-122"/>
              </a:rPr>
              <a:t>  </a:t>
            </a:r>
            <a:r>
              <a:rPr lang="zh-CN" altLang="zh-CN" sz="1600" b="1" dirty="0" smtClean="0">
                <a:latin typeface="仿宋" pitchFamily="49" charset="-122"/>
                <a:ea typeface="仿宋" pitchFamily="49" charset="-122"/>
              </a:rPr>
              <a:t>斯</a:t>
            </a:r>
            <a:r>
              <a:rPr lang="en-US" altLang="zh-CN" sz="1600" b="1" dirty="0" smtClean="0">
                <a:latin typeface="仿宋" pitchFamily="49" charset="-122"/>
                <a:ea typeface="仿宋" pitchFamily="49" charset="-122"/>
              </a:rPr>
              <a:t> 6,959.24</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77 </a:t>
            </a:r>
            <a:r>
              <a:rPr lang="zh-CN" altLang="zh-CN" sz="1600" b="1" dirty="0" smtClean="0">
                <a:latin typeface="仿宋" pitchFamily="49" charset="-122"/>
                <a:ea typeface="仿宋" pitchFamily="49" charset="-122"/>
              </a:rPr>
              <a:t>阿塞拜疆</a:t>
            </a:r>
            <a:r>
              <a:rPr lang="en-US" altLang="zh-CN" sz="1600" b="1" dirty="0" smtClean="0">
                <a:latin typeface="仿宋" pitchFamily="49" charset="-122"/>
                <a:ea typeface="仿宋" pitchFamily="49" charset="-122"/>
              </a:rPr>
              <a:t> 6,794.43</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78 </a:t>
            </a:r>
            <a:r>
              <a:rPr lang="zh-CN" altLang="zh-CN" sz="1600" b="1" dirty="0" smtClean="0">
                <a:latin typeface="仿宋" pitchFamily="49" charset="-122"/>
                <a:ea typeface="仿宋" pitchFamily="49" charset="-122"/>
              </a:rPr>
              <a:t>多米尼加</a:t>
            </a:r>
            <a:r>
              <a:rPr lang="en-US" altLang="zh-CN" sz="1600" b="1" dirty="0" smtClean="0">
                <a:latin typeface="仿宋" pitchFamily="49" charset="-122"/>
                <a:ea typeface="仿宋" pitchFamily="49" charset="-122"/>
              </a:rPr>
              <a:t> 6,663.87</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79 </a:t>
            </a:r>
            <a:r>
              <a:rPr lang="zh-CN" altLang="zh-CN" sz="1600" b="1" dirty="0" smtClean="0">
                <a:latin typeface="仿宋" pitchFamily="49" charset="-122"/>
                <a:ea typeface="仿宋" pitchFamily="49" charset="-122"/>
              </a:rPr>
              <a:t>白俄罗斯</a:t>
            </a:r>
            <a:r>
              <a:rPr lang="en-US" altLang="zh-CN" sz="1600" b="1" dirty="0" smtClean="0">
                <a:latin typeface="仿宋" pitchFamily="49" charset="-122"/>
                <a:ea typeface="仿宋" pitchFamily="49" charset="-122"/>
              </a:rPr>
              <a:t> 6,583.39</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80 </a:t>
            </a:r>
            <a:r>
              <a:rPr lang="zh-CN" altLang="zh-CN" sz="1600" b="1" dirty="0" smtClean="0">
                <a:latin typeface="仿宋" pitchFamily="49" charset="-122"/>
                <a:ea typeface="仿宋" pitchFamily="49" charset="-122"/>
              </a:rPr>
              <a:t>保加利亚</a:t>
            </a:r>
            <a:r>
              <a:rPr lang="en-US" altLang="zh-CN" sz="1600" b="1" dirty="0" smtClean="0">
                <a:latin typeface="仿宋" pitchFamily="49" charset="-122"/>
                <a:ea typeface="仿宋" pitchFamily="49" charset="-122"/>
              </a:rPr>
              <a:t> 6,581.91</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81 </a:t>
            </a:r>
            <a:r>
              <a:rPr lang="zh-CN" altLang="zh-CN" sz="1600" b="1" dirty="0" smtClean="0">
                <a:latin typeface="仿宋" pitchFamily="49" charset="-122"/>
                <a:ea typeface="仿宋" pitchFamily="49" charset="-122"/>
              </a:rPr>
              <a:t>博茨瓦纳</a:t>
            </a:r>
            <a:r>
              <a:rPr lang="en-US" altLang="zh-CN" sz="1600" b="1" dirty="0" smtClean="0">
                <a:latin typeface="仿宋" pitchFamily="49" charset="-122"/>
                <a:ea typeface="仿宋" pitchFamily="49" charset="-122"/>
              </a:rPr>
              <a:t> 6,149.67</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82 </a:t>
            </a:r>
            <a:r>
              <a:rPr lang="zh-CN" altLang="zh-CN" sz="1600" b="1" dirty="0" smtClean="0">
                <a:latin typeface="仿宋" pitchFamily="49" charset="-122"/>
                <a:ea typeface="仿宋" pitchFamily="49" charset="-122"/>
              </a:rPr>
              <a:t>厄瓜多尔</a:t>
            </a:r>
            <a:r>
              <a:rPr lang="en-US" altLang="zh-CN" sz="1600" b="1" dirty="0" smtClean="0">
                <a:latin typeface="仿宋" pitchFamily="49" charset="-122"/>
                <a:ea typeface="仿宋" pitchFamily="49" charset="-122"/>
              </a:rPr>
              <a:t> 6,076.93</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83 </a:t>
            </a:r>
            <a:r>
              <a:rPr lang="zh-CN" altLang="zh-CN" sz="1600" b="1" dirty="0" smtClean="0">
                <a:latin typeface="仿宋" pitchFamily="49" charset="-122"/>
                <a:ea typeface="仿宋" pitchFamily="49" charset="-122"/>
              </a:rPr>
              <a:t>纳米比亚</a:t>
            </a:r>
            <a:r>
              <a:rPr lang="en-US" altLang="zh-CN" sz="1600" b="1" dirty="0" smtClean="0">
                <a:latin typeface="仿宋" pitchFamily="49" charset="-122"/>
                <a:ea typeface="仿宋" pitchFamily="49" charset="-122"/>
              </a:rPr>
              <a:t> 5,787.15</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84 </a:t>
            </a:r>
            <a:r>
              <a:rPr lang="zh-CN" altLang="zh-CN" sz="1600" b="1" dirty="0" smtClean="0">
                <a:latin typeface="仿宋" pitchFamily="49" charset="-122"/>
                <a:ea typeface="仿宋" pitchFamily="49" charset="-122"/>
              </a:rPr>
              <a:t>南非</a:t>
            </a:r>
            <a:r>
              <a:rPr lang="en-US" altLang="zh-CN" sz="1600" b="1" dirty="0" smtClean="0">
                <a:latin typeface="仿宋" pitchFamily="49" charset="-122"/>
                <a:ea typeface="仿宋" pitchFamily="49" charset="-122"/>
              </a:rPr>
              <a:t> 5,783.50</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85 </a:t>
            </a:r>
            <a:r>
              <a:rPr lang="zh-CN" altLang="zh-CN" sz="1600" b="1" dirty="0" smtClean="0">
                <a:latin typeface="仿宋" pitchFamily="49" charset="-122"/>
                <a:ea typeface="仿宋" pitchFamily="49" charset="-122"/>
              </a:rPr>
              <a:t>哥伦比亚</a:t>
            </a:r>
            <a:r>
              <a:rPr lang="en-US" altLang="zh-CN" sz="1600" b="1" dirty="0" smtClean="0">
                <a:latin typeface="仿宋" pitchFamily="49" charset="-122"/>
                <a:ea typeface="仿宋" pitchFamily="49" charset="-122"/>
              </a:rPr>
              <a:t> 5,687.48</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86 </a:t>
            </a:r>
            <a:r>
              <a:rPr lang="zh-CN" altLang="zh-CN" sz="1600" b="1" dirty="0" smtClean="0">
                <a:latin typeface="仿宋" pitchFamily="49" charset="-122"/>
                <a:ea typeface="仿宋" pitchFamily="49" charset="-122"/>
              </a:rPr>
              <a:t>秘鲁</a:t>
            </a:r>
            <a:r>
              <a:rPr lang="en-US" altLang="zh-CN" sz="1600" b="1" dirty="0" smtClean="0">
                <a:latin typeface="仿宋" pitchFamily="49" charset="-122"/>
                <a:ea typeface="仿宋" pitchFamily="49" charset="-122"/>
              </a:rPr>
              <a:t> 5,637.84</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87 </a:t>
            </a:r>
            <a:r>
              <a:rPr lang="zh-CN" altLang="zh-CN" sz="1600" b="1" dirty="0" smtClean="0">
                <a:latin typeface="仿宋" pitchFamily="49" charset="-122"/>
                <a:ea typeface="仿宋" pitchFamily="49" charset="-122"/>
              </a:rPr>
              <a:t>约旦</a:t>
            </a:r>
            <a:r>
              <a:rPr lang="en-US" altLang="zh-CN" sz="1600" b="1" dirty="0" smtClean="0">
                <a:latin typeface="仿宋" pitchFamily="49" charset="-122"/>
                <a:ea typeface="仿宋" pitchFamily="49" charset="-122"/>
              </a:rPr>
              <a:t> 5,599.56</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88 </a:t>
            </a:r>
            <a:r>
              <a:rPr lang="zh-CN" altLang="zh-CN" sz="1600" b="1" dirty="0" smtClean="0">
                <a:latin typeface="仿宋" pitchFamily="49" charset="-122"/>
                <a:ea typeface="仿宋" pitchFamily="49" charset="-122"/>
              </a:rPr>
              <a:t>泰国</a:t>
            </a:r>
            <a:r>
              <a:rPr lang="en-US" altLang="zh-CN" sz="1600" b="1" dirty="0" smtClean="0">
                <a:latin typeface="仿宋" pitchFamily="49" charset="-122"/>
                <a:ea typeface="仿宋" pitchFamily="49" charset="-122"/>
              </a:rPr>
              <a:t> 5,426.30</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89 </a:t>
            </a:r>
            <a:r>
              <a:rPr lang="zh-CN" altLang="zh-CN" sz="1600" b="1" dirty="0" smtClean="0">
                <a:latin typeface="仿宋" pitchFamily="49" charset="-122"/>
                <a:ea typeface="仿宋" pitchFamily="49" charset="-122"/>
              </a:rPr>
              <a:t>斐济</a:t>
            </a:r>
            <a:r>
              <a:rPr lang="en-US" altLang="zh-CN" sz="1600" b="1" dirty="0" smtClean="0">
                <a:latin typeface="仿宋" pitchFamily="49" charset="-122"/>
                <a:ea typeface="仿宋" pitchFamily="49" charset="-122"/>
              </a:rPr>
              <a:t> 5,086.20</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90 </a:t>
            </a:r>
            <a:r>
              <a:rPr lang="zh-CN" altLang="zh-CN" sz="1600" b="1" dirty="0" smtClean="0">
                <a:latin typeface="仿宋" pitchFamily="49" charset="-122"/>
                <a:ea typeface="仿宋" pitchFamily="49" charset="-122"/>
              </a:rPr>
              <a:t>伊朗</a:t>
            </a:r>
            <a:r>
              <a:rPr lang="en-US" altLang="zh-CN" sz="1600" b="1" dirty="0" smtClean="0">
                <a:latin typeface="仿宋" pitchFamily="49" charset="-122"/>
                <a:ea typeface="仿宋" pitchFamily="49" charset="-122"/>
              </a:rPr>
              <a:t> 5,047.84</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91 </a:t>
            </a:r>
            <a:r>
              <a:rPr lang="zh-CN" altLang="zh-CN" sz="1600" b="1" dirty="0" smtClean="0">
                <a:latin typeface="仿宋" pitchFamily="49" charset="-122"/>
                <a:ea typeface="仿宋" pitchFamily="49" charset="-122"/>
              </a:rPr>
              <a:t>牙买加</a:t>
            </a:r>
            <a:r>
              <a:rPr lang="en-US" altLang="zh-CN" sz="1600" b="1" dirty="0" smtClean="0">
                <a:latin typeface="仿宋" pitchFamily="49" charset="-122"/>
                <a:ea typeface="仿宋" pitchFamily="49" charset="-122"/>
              </a:rPr>
              <a:t> 4,912.29</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92 </a:t>
            </a:r>
            <a:r>
              <a:rPr lang="zh-CN" altLang="zh-CN" sz="1600" b="1" dirty="0" smtClean="0">
                <a:latin typeface="仿宋" pitchFamily="49" charset="-122"/>
                <a:ea typeface="仿宋" pitchFamily="49" charset="-122"/>
              </a:rPr>
              <a:t>马斯顿</a:t>
            </a:r>
            <a:r>
              <a:rPr lang="en-US" altLang="zh-CN" sz="1600" b="1" dirty="0" smtClean="0">
                <a:latin typeface="仿宋" pitchFamily="49" charset="-122"/>
                <a:ea typeface="仿宋" pitchFamily="49" charset="-122"/>
              </a:rPr>
              <a:t> 4,867.22</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93 </a:t>
            </a:r>
            <a:r>
              <a:rPr lang="zh-CN" altLang="zh-CN" sz="1600" b="1" dirty="0" smtClean="0">
                <a:latin typeface="仿宋" pitchFamily="49" charset="-122"/>
                <a:ea typeface="仿宋" pitchFamily="49" charset="-122"/>
              </a:rPr>
              <a:t>伯利兹</a:t>
            </a:r>
            <a:r>
              <a:rPr lang="en-US" altLang="zh-CN" sz="1600" b="1" dirty="0" smtClean="0">
                <a:latin typeface="仿宋" pitchFamily="49" charset="-122"/>
                <a:ea typeface="仿宋" pitchFamily="49" charset="-122"/>
              </a:rPr>
              <a:t> 4,841.74</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94 </a:t>
            </a:r>
            <a:r>
              <a:rPr lang="zh-CN" altLang="zh-CN" sz="1600" b="1" dirty="0" smtClean="0">
                <a:latin typeface="仿宋" pitchFamily="49" charset="-122"/>
                <a:ea typeface="仿宋" pitchFamily="49" charset="-122"/>
              </a:rPr>
              <a:t>利比亚</a:t>
            </a:r>
            <a:r>
              <a:rPr lang="en-US" altLang="zh-CN" sz="1600" b="1" dirty="0" smtClean="0">
                <a:latin typeface="仿宋" pitchFamily="49" charset="-122"/>
                <a:ea typeface="仿宋" pitchFamily="49" charset="-122"/>
              </a:rPr>
              <a:t> 4,753.60</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95 </a:t>
            </a:r>
            <a:r>
              <a:rPr lang="zh-CN" altLang="zh-CN" sz="1600" b="1" dirty="0" smtClean="0">
                <a:latin typeface="仿宋" pitchFamily="49" charset="-122"/>
                <a:ea typeface="仿宋" pitchFamily="49" charset="-122"/>
              </a:rPr>
              <a:t>伊拉克</a:t>
            </a:r>
            <a:r>
              <a:rPr lang="en-US" altLang="zh-CN" sz="1600" b="1" dirty="0" smtClean="0">
                <a:latin typeface="仿宋" pitchFamily="49" charset="-122"/>
                <a:ea typeface="仿宋" pitchFamily="49" charset="-122"/>
              </a:rPr>
              <a:t> 4,694.26</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96 </a:t>
            </a:r>
            <a:r>
              <a:rPr lang="zh-CN" altLang="zh-CN" sz="1600" b="1" dirty="0" smtClean="0">
                <a:latin typeface="仿宋" pitchFamily="49" charset="-122"/>
                <a:ea typeface="仿宋" pitchFamily="49" charset="-122"/>
              </a:rPr>
              <a:t>西萨摩亚</a:t>
            </a:r>
            <a:r>
              <a:rPr lang="en-US" altLang="zh-CN" sz="1600" b="1" dirty="0" smtClean="0">
                <a:latin typeface="仿宋" pitchFamily="49" charset="-122"/>
                <a:ea typeface="仿宋" pitchFamily="49" charset="-122"/>
              </a:rPr>
              <a:t> 4,481.25</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97 </a:t>
            </a:r>
            <a:r>
              <a:rPr lang="zh-CN" altLang="zh-CN" sz="1600" b="1" dirty="0" smtClean="0">
                <a:latin typeface="仿宋" pitchFamily="49" charset="-122"/>
                <a:ea typeface="仿宋" pitchFamily="49" charset="-122"/>
              </a:rPr>
              <a:t>阿尔及利亚</a:t>
            </a:r>
            <a:r>
              <a:rPr lang="en-US" altLang="zh-CN" sz="1600" b="1" dirty="0" smtClean="0">
                <a:latin typeface="仿宋" pitchFamily="49" charset="-122"/>
                <a:ea typeface="仿宋" pitchFamily="49" charset="-122"/>
              </a:rPr>
              <a:t> 4,345.43</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98 </a:t>
            </a:r>
            <a:r>
              <a:rPr lang="zh-CN" altLang="zh-CN" sz="1600" b="1" dirty="0" smtClean="0">
                <a:latin typeface="仿宋" pitchFamily="49" charset="-122"/>
                <a:ea typeface="仿宋" pitchFamily="49" charset="-122"/>
              </a:rPr>
              <a:t>汤加</a:t>
            </a:r>
            <a:r>
              <a:rPr lang="en-US" altLang="zh-CN" sz="1600" b="1" dirty="0" smtClean="0">
                <a:latin typeface="仿宋" pitchFamily="49" charset="-122"/>
                <a:ea typeface="仿宋" pitchFamily="49" charset="-122"/>
              </a:rPr>
              <a:t> 4,311.03</a:t>
            </a:r>
            <a:endParaRPr lang="zh-CN" altLang="zh-CN" sz="1600" b="1" dirty="0" smtClean="0">
              <a:latin typeface="仿宋" pitchFamily="49" charset="-122"/>
              <a:ea typeface="仿宋" pitchFamily="49" charset="-122"/>
            </a:endParaRPr>
          </a:p>
          <a:p>
            <a:pPr fontAlgn="base"/>
            <a:r>
              <a:rPr lang="en-US" altLang="zh-CN" sz="1600" b="1" dirty="0" smtClean="0">
                <a:latin typeface="仿宋" pitchFamily="49" charset="-122"/>
                <a:ea typeface="仿宋" pitchFamily="49" charset="-122"/>
              </a:rPr>
              <a:t>99 </a:t>
            </a:r>
            <a:r>
              <a:rPr lang="zh-CN" altLang="zh-CN" sz="1600" b="1" dirty="0" smtClean="0">
                <a:latin typeface="仿宋" pitchFamily="49" charset="-122"/>
                <a:ea typeface="仿宋" pitchFamily="49" charset="-122"/>
              </a:rPr>
              <a:t>委内瑞拉</a:t>
            </a:r>
            <a:r>
              <a:rPr lang="en-US" altLang="zh-CN" sz="1600" b="1" dirty="0" smtClean="0">
                <a:latin typeface="仿宋" pitchFamily="49" charset="-122"/>
                <a:ea typeface="仿宋" pitchFamily="49" charset="-122"/>
              </a:rPr>
              <a:t> 4,262.54</a:t>
            </a:r>
            <a:endParaRPr lang="zh-CN" altLang="zh-CN" sz="1600" b="1" dirty="0" smtClean="0">
              <a:latin typeface="仿宋" pitchFamily="49" charset="-122"/>
              <a:ea typeface="仿宋" pitchFamily="49" charset="-122"/>
            </a:endParaRPr>
          </a:p>
          <a:p>
            <a:r>
              <a:rPr lang="en-US" altLang="zh-CN" sz="1600" b="1" dirty="0" smtClean="0">
                <a:latin typeface="仿宋" pitchFamily="49" charset="-122"/>
                <a:ea typeface="仿宋" pitchFamily="49" charset="-122"/>
              </a:rPr>
              <a:t>100 </a:t>
            </a:r>
            <a:r>
              <a:rPr lang="zh-CN" altLang="zh-CN" sz="1600" b="1" dirty="0" smtClean="0">
                <a:latin typeface="仿宋" pitchFamily="49" charset="-122"/>
                <a:ea typeface="仿宋" pitchFamily="49" charset="-122"/>
              </a:rPr>
              <a:t>阿尔巴尼亚</a:t>
            </a:r>
            <a:r>
              <a:rPr lang="en-US" altLang="zh-CN" sz="1600" b="1" dirty="0" smtClean="0">
                <a:latin typeface="仿宋" pitchFamily="49" charset="-122"/>
                <a:ea typeface="仿宋" pitchFamily="49" charset="-122"/>
              </a:rPr>
              <a:t>4,200.03</a:t>
            </a:r>
            <a:endParaRPr lang="zh-CN" altLang="zh-CN" sz="1600" b="1" dirty="0" smtClean="0">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260648"/>
            <a:ext cx="4968552" cy="1224136"/>
          </a:xfrm>
        </p:spPr>
        <p:txBody>
          <a:bodyPr/>
          <a:lstStyle/>
          <a:p>
            <a:r>
              <a:rPr lang="en-US" altLang="zh-CN" sz="2000" b="1" dirty="0" smtClean="0">
                <a:solidFill>
                  <a:srgbClr val="000099"/>
                </a:solidFill>
                <a:latin typeface="仿宋" pitchFamily="49" charset="-122"/>
                <a:ea typeface="仿宋" pitchFamily="49" charset="-122"/>
              </a:rPr>
              <a:t>2015</a:t>
            </a:r>
            <a:r>
              <a:rPr lang="zh-CN" altLang="en-US" sz="2000" b="1" dirty="0" smtClean="0">
                <a:solidFill>
                  <a:srgbClr val="000099"/>
                </a:solidFill>
                <a:latin typeface="仿宋" pitchFamily="49" charset="-122"/>
                <a:ea typeface="仿宋" pitchFamily="49" charset="-122"/>
              </a:rPr>
              <a:t>年</a:t>
            </a:r>
            <a:r>
              <a:rPr lang="en-US" altLang="zh-CN" sz="2000" b="1" dirty="0" smtClean="0">
                <a:solidFill>
                  <a:srgbClr val="000099"/>
                </a:solidFill>
                <a:latin typeface="仿宋" pitchFamily="49" charset="-122"/>
                <a:ea typeface="仿宋" pitchFamily="49" charset="-122"/>
              </a:rPr>
              <a:t>9</a:t>
            </a:r>
            <a:r>
              <a:rPr lang="zh-CN" altLang="en-US" sz="2000" b="1" dirty="0" smtClean="0">
                <a:solidFill>
                  <a:srgbClr val="000099"/>
                </a:solidFill>
                <a:latin typeface="仿宋" pitchFamily="49" charset="-122"/>
                <a:ea typeface="仿宋" pitchFamily="49" charset="-122"/>
              </a:rPr>
              <a:t>月</a:t>
            </a:r>
            <a:r>
              <a:rPr lang="en-US" altLang="zh-CN" sz="2000" b="1" dirty="0" smtClean="0">
                <a:solidFill>
                  <a:srgbClr val="000099"/>
                </a:solidFill>
                <a:latin typeface="仿宋" pitchFamily="49" charset="-122"/>
                <a:ea typeface="仿宋" pitchFamily="49" charset="-122"/>
              </a:rPr>
              <a:t>17</a:t>
            </a:r>
            <a:r>
              <a:rPr lang="zh-CN" altLang="en-US" sz="2000" b="1" dirty="0" smtClean="0">
                <a:solidFill>
                  <a:srgbClr val="000099"/>
                </a:solidFill>
                <a:latin typeface="仿宋" pitchFamily="49" charset="-122"/>
                <a:ea typeface="仿宋" pitchFamily="49" charset="-122"/>
              </a:rPr>
              <a:t>日，世界知识产权组织</a:t>
            </a:r>
            <a:r>
              <a:rPr lang="en-US" altLang="zh-CN" sz="2000" b="1" dirty="0" smtClean="0">
                <a:solidFill>
                  <a:srgbClr val="000099"/>
                </a:solidFill>
                <a:latin typeface="仿宋" pitchFamily="49" charset="-122"/>
                <a:ea typeface="仿宋" pitchFamily="49" charset="-122"/>
              </a:rPr>
              <a:t>(WIPO)</a:t>
            </a:r>
            <a:r>
              <a:rPr lang="zh-CN" altLang="en-US" sz="2000" b="1" dirty="0" smtClean="0">
                <a:solidFill>
                  <a:srgbClr val="000099"/>
                </a:solidFill>
                <a:latin typeface="仿宋" pitchFamily="49" charset="-122"/>
                <a:ea typeface="仿宋" pitchFamily="49" charset="-122"/>
              </a:rPr>
              <a:t>、康奈尔大学和英士国际商学院共同发布了国家和地区创新指数报告</a:t>
            </a:r>
            <a:r>
              <a:rPr lang="en-US" altLang="zh-CN" sz="2000" b="1" dirty="0" smtClean="0">
                <a:solidFill>
                  <a:srgbClr val="000099"/>
                </a:solidFill>
                <a:latin typeface="仿宋" pitchFamily="49" charset="-122"/>
                <a:ea typeface="仿宋" pitchFamily="49" charset="-122"/>
              </a:rPr>
              <a:t>2015</a:t>
            </a:r>
            <a:r>
              <a:rPr lang="zh-CN" altLang="en-US" sz="2000" b="1" dirty="0" smtClean="0">
                <a:solidFill>
                  <a:srgbClr val="000099"/>
                </a:solidFill>
                <a:latin typeface="仿宋" pitchFamily="49" charset="-122"/>
                <a:ea typeface="仿宋" pitchFamily="49" charset="-122"/>
              </a:rPr>
              <a:t>。</a:t>
            </a:r>
            <a:endParaRPr lang="zh-CN" altLang="en-US" sz="2000" b="1" dirty="0">
              <a:solidFill>
                <a:srgbClr val="000099"/>
              </a:solidFill>
              <a:latin typeface="仿宋" pitchFamily="49" charset="-122"/>
              <a:ea typeface="仿宋" pitchFamily="49" charset="-122"/>
            </a:endParaRPr>
          </a:p>
        </p:txBody>
      </p:sp>
      <p:pic>
        <p:nvPicPr>
          <p:cNvPr id="1026" name="Picture 2" descr="D:\360安全浏览器下载\1-150919134349.jpg"/>
          <p:cNvPicPr>
            <a:picLocks noChangeAspect="1" noChangeArrowheads="1"/>
          </p:cNvPicPr>
          <p:nvPr/>
        </p:nvPicPr>
        <p:blipFill>
          <a:blip r:embed="rId1" cstate="print"/>
          <a:srcRect/>
          <a:stretch>
            <a:fillRect/>
          </a:stretch>
        </p:blipFill>
        <p:spPr bwMode="auto">
          <a:xfrm>
            <a:off x="0" y="1412776"/>
            <a:ext cx="5004048" cy="5256584"/>
          </a:xfrm>
          <a:prstGeom prst="rect">
            <a:avLst/>
          </a:prstGeom>
          <a:noFill/>
        </p:spPr>
      </p:pic>
      <p:pic>
        <p:nvPicPr>
          <p:cNvPr id="1027" name="Picture 3" descr="D:\360安全浏览器下载\1-150919134349-50.jpg"/>
          <p:cNvPicPr>
            <a:picLocks noChangeAspect="1" noChangeArrowheads="1"/>
          </p:cNvPicPr>
          <p:nvPr/>
        </p:nvPicPr>
        <p:blipFill>
          <a:blip r:embed="rId2" cstate="print"/>
          <a:srcRect/>
          <a:stretch>
            <a:fillRect/>
          </a:stretch>
        </p:blipFill>
        <p:spPr bwMode="auto">
          <a:xfrm>
            <a:off x="5220072" y="476672"/>
            <a:ext cx="3744416" cy="6192688"/>
          </a:xfrm>
          <a:prstGeom prst="rect">
            <a:avLst/>
          </a:prstGeom>
          <a:noFill/>
        </p:spPr>
      </p:pic>
    </p:spTree>
  </p:cSld>
  <p:clrMapOvr>
    <a:masterClrMapping/>
  </p:clrMapOvr>
  <p:transition>
    <p:blinds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sz="3600" dirty="0" smtClean="0"/>
              <a:t>（二）保持党的先进性和纯洁性的需要</a:t>
            </a:r>
            <a:endParaRPr lang="zh-CN" altLang="en-US" sz="3600" dirty="0"/>
          </a:p>
        </p:txBody>
      </p:sp>
      <p:sp>
        <p:nvSpPr>
          <p:cNvPr id="3" name="内容占位符 2"/>
          <p:cNvSpPr>
            <a:spLocks noGrp="1"/>
          </p:cNvSpPr>
          <p:nvPr>
            <p:ph idx="1"/>
          </p:nvPr>
        </p:nvSpPr>
        <p:spPr>
          <a:xfrm>
            <a:off x="468313" y="1484785"/>
            <a:ext cx="8352159" cy="5060478"/>
          </a:xfrm>
        </p:spPr>
        <p:txBody>
          <a:bodyPr/>
          <a:lstStyle/>
          <a:p>
            <a:r>
              <a:rPr lang="en-US" altLang="zh-CN" sz="2400" b="1" dirty="0" smtClean="0">
                <a:solidFill>
                  <a:srgbClr val="000099"/>
                </a:solidFill>
                <a:latin typeface="宋体" pitchFamily="2" charset="-122"/>
                <a:ea typeface="宋体" pitchFamily="2" charset="-122"/>
              </a:rPr>
              <a:t>1.</a:t>
            </a:r>
            <a:r>
              <a:rPr lang="zh-CN" altLang="en-US" sz="2400" b="1" dirty="0" smtClean="0">
                <a:solidFill>
                  <a:srgbClr val="000099"/>
                </a:solidFill>
                <a:latin typeface="宋体" pitchFamily="2" charset="-122"/>
                <a:ea typeface="宋体" pitchFamily="2" charset="-122"/>
              </a:rPr>
              <a:t>党的先进性的内在要求</a:t>
            </a:r>
            <a:endParaRPr lang="en-US" altLang="zh-CN" sz="2400" b="1" dirty="0" smtClean="0">
              <a:solidFill>
                <a:srgbClr val="000099"/>
              </a:solidFill>
              <a:latin typeface="宋体" pitchFamily="2" charset="-122"/>
              <a:ea typeface="宋体" pitchFamily="2" charset="-122"/>
            </a:endParaRPr>
          </a:p>
          <a:p>
            <a:pPr>
              <a:defRPr/>
            </a:pPr>
            <a:r>
              <a:rPr lang="en-US" altLang="zh-CN" sz="2000" b="1" dirty="0" smtClean="0">
                <a:solidFill>
                  <a:srgbClr val="000099"/>
                </a:solidFill>
                <a:latin typeface="仿宋" pitchFamily="49" charset="-122"/>
                <a:ea typeface="仿宋" pitchFamily="49" charset="-122"/>
              </a:rPr>
              <a:t>（1</a:t>
            </a:r>
            <a:r>
              <a:rPr lang="zh-CN" altLang="en-US" sz="2000" b="1" dirty="0" smtClean="0">
                <a:solidFill>
                  <a:srgbClr val="000099"/>
                </a:solidFill>
                <a:latin typeface="仿宋" pitchFamily="49" charset="-122"/>
                <a:ea typeface="仿宋" pitchFamily="49" charset="-122"/>
              </a:rPr>
              <a:t>）阶级性</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工人阶级先进政党，代表先进生产力。</a:t>
            </a:r>
            <a:endParaRPr lang="en-US" altLang="zh-CN" sz="2000" b="1" dirty="0" smtClean="0">
              <a:solidFill>
                <a:srgbClr val="000099"/>
              </a:solidFill>
              <a:latin typeface="仿宋" pitchFamily="49" charset="-122"/>
              <a:ea typeface="仿宋" pitchFamily="49" charset="-122"/>
            </a:endParaRPr>
          </a:p>
          <a:p>
            <a:pPr>
              <a:buFontTx/>
              <a:buNone/>
              <a:defRP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《共产党宣言》：“</a:t>
            </a:r>
            <a:r>
              <a:rPr lang="zh-CN" altLang="zh-CN" sz="2000" b="1" dirty="0" smtClean="0">
                <a:solidFill>
                  <a:srgbClr val="FF0000"/>
                </a:solidFill>
                <a:latin typeface="仿宋" pitchFamily="49" charset="-122"/>
                <a:ea typeface="仿宋" pitchFamily="49" charset="-122"/>
              </a:rPr>
              <a:t>共产党不是同其他工人政党相对立的特殊政党。</a:t>
            </a:r>
            <a:r>
              <a:rPr lang="zh-CN" altLang="zh-CN" sz="2000" b="1" dirty="0" smtClean="0">
                <a:solidFill>
                  <a:srgbClr val="000099"/>
                </a:solidFill>
                <a:latin typeface="仿宋" pitchFamily="49" charset="-122"/>
                <a:ea typeface="仿宋" pitchFamily="49" charset="-122"/>
              </a:rPr>
              <a:t>”“</a:t>
            </a:r>
            <a:r>
              <a:rPr lang="zh-CN" altLang="zh-CN" sz="2000" b="1" dirty="0" smtClean="0">
                <a:solidFill>
                  <a:srgbClr val="FF0000"/>
                </a:solidFill>
                <a:latin typeface="仿宋" pitchFamily="49" charset="-122"/>
                <a:ea typeface="仿宋" pitchFamily="49" charset="-122"/>
              </a:rPr>
              <a:t>他们没有任何同整个无产阶级的利益不同的利益。</a:t>
            </a:r>
            <a:r>
              <a:rPr lang="zh-CN"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defRPr/>
            </a:pPr>
            <a:r>
              <a:rPr lang="en-US" altLang="zh-CN" sz="2000" b="1" dirty="0" smtClean="0">
                <a:solidFill>
                  <a:srgbClr val="000099"/>
                </a:solidFill>
                <a:latin typeface="仿宋" pitchFamily="49" charset="-122"/>
                <a:ea typeface="仿宋" pitchFamily="49" charset="-122"/>
              </a:rPr>
              <a:t>（2</a:t>
            </a:r>
            <a:r>
              <a:rPr lang="zh-CN" altLang="en-US" sz="2000" b="1" dirty="0" smtClean="0">
                <a:solidFill>
                  <a:srgbClr val="000099"/>
                </a:solidFill>
                <a:latin typeface="仿宋" pitchFamily="49" charset="-122"/>
                <a:ea typeface="仿宋" pitchFamily="49" charset="-122"/>
              </a:rPr>
              <a:t>）科学性</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认识和掌握人类社会发展的基本规律。</a:t>
            </a:r>
            <a:endParaRPr lang="en-US" altLang="zh-CN" sz="2000" b="1" dirty="0" smtClean="0">
              <a:solidFill>
                <a:srgbClr val="000099"/>
              </a:solidFill>
              <a:latin typeface="仿宋" pitchFamily="49" charset="-122"/>
              <a:ea typeface="仿宋" pitchFamily="49" charset="-122"/>
            </a:endParaRPr>
          </a:p>
          <a:p>
            <a:pPr>
              <a:buFontTx/>
              <a:buNone/>
              <a:defRP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共产党宣言</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FF0000"/>
                </a:solidFill>
                <a:latin typeface="仿宋" pitchFamily="49" charset="-122"/>
                <a:ea typeface="仿宋" pitchFamily="49" charset="-122"/>
              </a:rPr>
              <a:t>他们胜过其余无产阶级群众的地</a:t>
            </a:r>
            <a:endParaRPr lang="en-US" altLang="zh-CN" sz="2000" b="1" dirty="0" smtClean="0">
              <a:solidFill>
                <a:srgbClr val="FF0000"/>
              </a:solidFill>
              <a:latin typeface="仿宋" pitchFamily="49" charset="-122"/>
              <a:ea typeface="仿宋" pitchFamily="49" charset="-122"/>
            </a:endParaRPr>
          </a:p>
          <a:p>
            <a:pPr>
              <a:buFontTx/>
              <a:buNone/>
              <a:defRPr/>
            </a:pPr>
            <a:r>
              <a:rPr lang="en-US" altLang="zh-CN" sz="2000" b="1" dirty="0" smtClean="0">
                <a:solidFill>
                  <a:srgbClr val="FF0000"/>
                </a:solidFill>
                <a:latin typeface="仿宋" pitchFamily="49" charset="-122"/>
                <a:ea typeface="仿宋" pitchFamily="49" charset="-122"/>
              </a:rPr>
              <a:t>  </a:t>
            </a:r>
            <a:r>
              <a:rPr lang="zh-CN" altLang="zh-CN" sz="2000" b="1" dirty="0" smtClean="0">
                <a:solidFill>
                  <a:srgbClr val="FF0000"/>
                </a:solidFill>
                <a:latin typeface="仿宋" pitchFamily="49" charset="-122"/>
                <a:ea typeface="仿宋" pitchFamily="49" charset="-122"/>
              </a:rPr>
              <a:t>方在于他们了解无产阶级运动的条件、进程和一般</a:t>
            </a:r>
            <a:endParaRPr lang="en-US" altLang="zh-CN" sz="2000" b="1" dirty="0" smtClean="0">
              <a:solidFill>
                <a:srgbClr val="FF0000"/>
              </a:solidFill>
              <a:latin typeface="仿宋" pitchFamily="49" charset="-122"/>
              <a:ea typeface="仿宋" pitchFamily="49" charset="-122"/>
            </a:endParaRPr>
          </a:p>
          <a:p>
            <a:pPr>
              <a:buFontTx/>
              <a:buNone/>
              <a:defRPr/>
            </a:pPr>
            <a:r>
              <a:rPr lang="en-US" altLang="zh-CN" sz="2000" b="1" dirty="0" smtClean="0">
                <a:solidFill>
                  <a:srgbClr val="FF0000"/>
                </a:solidFill>
                <a:latin typeface="仿宋" pitchFamily="49" charset="-122"/>
                <a:ea typeface="仿宋" pitchFamily="49" charset="-122"/>
              </a:rPr>
              <a:t>  </a:t>
            </a:r>
            <a:r>
              <a:rPr lang="zh-CN" altLang="zh-CN" sz="2000" b="1" dirty="0" smtClean="0">
                <a:solidFill>
                  <a:srgbClr val="FF0000"/>
                </a:solidFill>
                <a:latin typeface="仿宋" pitchFamily="49" charset="-122"/>
                <a:ea typeface="仿宋" pitchFamily="49" charset="-122"/>
              </a:rPr>
              <a:t>结果。</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defRPr/>
            </a:pPr>
            <a:r>
              <a:rPr lang="en-US" altLang="zh-CN" sz="2000" b="1" dirty="0" smtClean="0">
                <a:solidFill>
                  <a:srgbClr val="000099"/>
                </a:solidFill>
                <a:latin typeface="仿宋" pitchFamily="49" charset="-122"/>
                <a:ea typeface="仿宋" pitchFamily="49" charset="-122"/>
              </a:rPr>
              <a:t>（3</a:t>
            </a:r>
            <a:r>
              <a:rPr lang="zh-CN" altLang="en-US" sz="2000" b="1" dirty="0" smtClean="0">
                <a:solidFill>
                  <a:srgbClr val="000099"/>
                </a:solidFill>
                <a:latin typeface="仿宋" pitchFamily="49" charset="-122"/>
                <a:ea typeface="仿宋" pitchFamily="49" charset="-122"/>
              </a:rPr>
              <a:t>）人民性</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始终为绝大多数人谋利益，体现人民</a:t>
            </a:r>
            <a:endParaRPr lang="en-US" altLang="zh-CN" sz="2000" b="1" dirty="0" smtClean="0">
              <a:solidFill>
                <a:srgbClr val="000099"/>
              </a:solidFill>
              <a:latin typeface="仿宋" pitchFamily="49" charset="-122"/>
              <a:ea typeface="仿宋" pitchFamily="49" charset="-122"/>
            </a:endParaRPr>
          </a:p>
          <a:p>
            <a:pPr>
              <a:buNone/>
              <a:defRP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的意志，维护人民的利益。</a:t>
            </a:r>
            <a:endParaRPr lang="en-US" altLang="zh-CN" sz="2000" b="1" dirty="0" smtClean="0">
              <a:solidFill>
                <a:srgbClr val="000099"/>
              </a:solidFill>
              <a:latin typeface="仿宋" pitchFamily="49" charset="-122"/>
              <a:ea typeface="仿宋" pitchFamily="49" charset="-122"/>
            </a:endParaRPr>
          </a:p>
          <a:p>
            <a:pPr>
              <a:defRPr/>
            </a:pPr>
            <a:r>
              <a:rPr lang="en-US" altLang="zh-CN" sz="2000" b="1" dirty="0" smtClean="0">
                <a:solidFill>
                  <a:srgbClr val="000099"/>
                </a:solidFill>
                <a:latin typeface="仿宋" pitchFamily="49" charset="-122"/>
                <a:ea typeface="仿宋" pitchFamily="49" charset="-122"/>
              </a:rPr>
              <a:t>（4</a:t>
            </a:r>
            <a:r>
              <a:rPr lang="zh-CN" altLang="en-US" sz="2000" b="1" dirty="0" smtClean="0">
                <a:solidFill>
                  <a:srgbClr val="000099"/>
                </a:solidFill>
                <a:latin typeface="仿宋" pitchFamily="49" charset="-122"/>
                <a:ea typeface="仿宋" pitchFamily="49" charset="-122"/>
              </a:rPr>
              <a:t>）坚定性</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实现</a:t>
            </a:r>
            <a:r>
              <a:rPr lang="zh-CN" altLang="zh-CN" sz="2000" b="1" dirty="0" smtClean="0">
                <a:solidFill>
                  <a:srgbClr val="000099"/>
                </a:solidFill>
                <a:latin typeface="仿宋" pitchFamily="49" charset="-122"/>
                <a:ea typeface="仿宋" pitchFamily="49" charset="-122"/>
              </a:rPr>
              <a:t>“</a:t>
            </a:r>
            <a:r>
              <a:rPr lang="zh-CN" altLang="zh-CN" sz="2000" b="1" dirty="0" smtClean="0">
                <a:solidFill>
                  <a:srgbClr val="FF0000"/>
                </a:solidFill>
                <a:latin typeface="仿宋" pitchFamily="49" charset="-122"/>
                <a:ea typeface="仿宋" pitchFamily="49" charset="-122"/>
              </a:rPr>
              <a:t>物质财富极大丰富，人的精神</a:t>
            </a:r>
            <a:endParaRPr lang="en-US" altLang="zh-CN" sz="2000" b="1" dirty="0" smtClean="0">
              <a:solidFill>
                <a:srgbClr val="FF0000"/>
              </a:solidFill>
              <a:latin typeface="仿宋" pitchFamily="49" charset="-122"/>
              <a:ea typeface="仿宋" pitchFamily="49" charset="-122"/>
            </a:endParaRPr>
          </a:p>
          <a:p>
            <a:pPr>
              <a:buNone/>
              <a:defRPr/>
            </a:pPr>
            <a:r>
              <a:rPr lang="en-US" altLang="zh-CN" sz="2000" b="1" dirty="0" smtClean="0">
                <a:solidFill>
                  <a:srgbClr val="FF0000"/>
                </a:solidFill>
                <a:latin typeface="仿宋" pitchFamily="49" charset="-122"/>
                <a:ea typeface="仿宋" pitchFamily="49" charset="-122"/>
              </a:rPr>
              <a:t>   </a:t>
            </a:r>
            <a:r>
              <a:rPr lang="zh-CN" altLang="zh-CN" sz="2000" b="1" dirty="0" smtClean="0">
                <a:solidFill>
                  <a:srgbClr val="FF0000"/>
                </a:solidFill>
                <a:latin typeface="仿宋" pitchFamily="49" charset="-122"/>
                <a:ea typeface="仿宋" pitchFamily="49" charset="-122"/>
              </a:rPr>
              <a:t>境界极大提高，每个人自由而全面的发展。</a:t>
            </a:r>
            <a:r>
              <a:rPr lang="zh-CN"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的</a:t>
            </a:r>
            <a:endParaRPr lang="en-US" altLang="zh-CN" sz="2000" b="1" dirty="0" smtClean="0">
              <a:solidFill>
                <a:srgbClr val="000099"/>
              </a:solidFill>
              <a:latin typeface="仿宋" pitchFamily="49" charset="-122"/>
              <a:ea typeface="仿宋" pitchFamily="49" charset="-122"/>
            </a:endParaRPr>
          </a:p>
          <a:p>
            <a:pPr>
              <a:buNone/>
              <a:defRP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共产主义社会。</a:t>
            </a:r>
            <a:endParaRPr lang="zh-CN" altLang="en-US" sz="2000" b="1" dirty="0" smtClean="0">
              <a:solidFill>
                <a:srgbClr val="000099"/>
              </a:solidFill>
              <a:latin typeface="仿宋" pitchFamily="49" charset="-122"/>
              <a:ea typeface="仿宋" pitchFamily="49" charset="-122"/>
            </a:endParaRPr>
          </a:p>
          <a:p>
            <a:pPr>
              <a:buFontTx/>
              <a:buNone/>
              <a:defRPr/>
            </a:pPr>
            <a:endParaRPr lang="en-US" altLang="zh-CN" sz="2000" b="1" dirty="0" smtClean="0">
              <a:solidFill>
                <a:srgbClr val="000099"/>
              </a:solidFill>
              <a:latin typeface="仿宋" pitchFamily="49" charset="-122"/>
              <a:ea typeface="仿宋" pitchFamily="49" charset="-122"/>
            </a:endParaRPr>
          </a:p>
          <a:p>
            <a:endParaRPr lang="zh-CN" altLang="en-US" sz="2400" b="1" dirty="0">
              <a:solidFill>
                <a:srgbClr val="000099"/>
              </a:solidFill>
              <a:latin typeface="仿宋" pitchFamily="49" charset="-122"/>
              <a:ea typeface="仿宋" pitchFamily="49" charset="-122"/>
            </a:endParaRPr>
          </a:p>
        </p:txBody>
      </p:sp>
      <p:pic>
        <p:nvPicPr>
          <p:cNvPr id="5" name="Picture 2" descr="c:\users\lenovo\appdata\roaming\360se6\User Data\temp\u=2088751719,2712197545&amp;fm=21&amp;gp=0.jpg"/>
          <p:cNvPicPr>
            <a:picLocks noChangeAspect="1" noChangeArrowheads="1"/>
          </p:cNvPicPr>
          <p:nvPr/>
        </p:nvPicPr>
        <p:blipFill>
          <a:blip r:embed="rId1" cstate="print"/>
          <a:srcRect/>
          <a:stretch>
            <a:fillRect/>
          </a:stretch>
        </p:blipFill>
        <p:spPr bwMode="auto">
          <a:xfrm>
            <a:off x="6732240" y="3356992"/>
            <a:ext cx="2232248" cy="2671565"/>
          </a:xfrm>
          <a:prstGeom prst="rect">
            <a:avLst/>
          </a:prstGeom>
          <a:noFill/>
        </p:spPr>
      </p:pic>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500"/>
                                        <p:tgtEl>
                                          <p:spTgt spid="3">
                                            <p:txEl>
                                              <p:pRg st="3" end="3"/>
                                            </p:txEl>
                                          </p:spTgt>
                                        </p:tgtEl>
                                      </p:cBhvr>
                                    </p:animEffect>
                                  </p:childTnLst>
                                </p:cTn>
                              </p:par>
                              <p:par>
                                <p:cTn id="27" presetID="3" presetClass="entr" presetSubtype="1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blinds(horizontal)">
                                      <p:cBhvr>
                                        <p:cTn id="29" dur="500"/>
                                        <p:tgtEl>
                                          <p:spTgt spid="3">
                                            <p:txEl>
                                              <p:pRg st="4" end="4"/>
                                            </p:txEl>
                                          </p:spTgt>
                                        </p:tgtEl>
                                      </p:cBhvr>
                                    </p:animEffect>
                                  </p:childTnLst>
                                </p:cTn>
                              </p:par>
                              <p:par>
                                <p:cTn id="30" presetID="3" presetClass="entr" presetSubtype="1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par>
                                <p:cTn id="33" presetID="3" presetClass="entr" presetSubtype="10"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blinds(horizontal)">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blinds(horizontal)">
                                      <p:cBhvr>
                                        <p:cTn id="40" dur="500"/>
                                        <p:tgtEl>
                                          <p:spTgt spid="3">
                                            <p:txEl>
                                              <p:pRg st="7" end="7"/>
                                            </p:txEl>
                                          </p:spTgt>
                                        </p:tgtEl>
                                      </p:cBhvr>
                                    </p:animEffect>
                                  </p:childTnLst>
                                </p:cTn>
                              </p:par>
                              <p:par>
                                <p:cTn id="41" presetID="3" presetClass="entr" presetSubtype="10"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blinds(horizontal)">
                                      <p:cBhvr>
                                        <p:cTn id="43" dur="500"/>
                                        <p:tgtEl>
                                          <p:spTgt spid="3">
                                            <p:txEl>
                                              <p:pRg st="8" end="8"/>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Effect transition="in" filter="blinds(horizontal)">
                                      <p:cBhvr>
                                        <p:cTn id="48" dur="500"/>
                                        <p:tgtEl>
                                          <p:spTgt spid="3">
                                            <p:txEl>
                                              <p:pRg st="9" end="9"/>
                                            </p:txEl>
                                          </p:spTgt>
                                        </p:tgtEl>
                                      </p:cBhvr>
                                    </p:animEffect>
                                  </p:childTnLst>
                                </p:cTn>
                              </p:par>
                              <p:par>
                                <p:cTn id="49" presetID="3" presetClass="entr" presetSubtype="10" fill="hold" nodeType="with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Effect transition="in" filter="blinds(horizontal)">
                                      <p:cBhvr>
                                        <p:cTn id="51" dur="500"/>
                                        <p:tgtEl>
                                          <p:spTgt spid="3">
                                            <p:txEl>
                                              <p:pRg st="10" end="10"/>
                                            </p:txEl>
                                          </p:spTgt>
                                        </p:tgtEl>
                                      </p:cBhvr>
                                    </p:animEffect>
                                  </p:childTnLst>
                                </p:cTn>
                              </p:par>
                              <p:par>
                                <p:cTn id="52" presetID="3" presetClass="entr" presetSubtype="10" fill="hold" nodeType="withEffect">
                                  <p:stCondLst>
                                    <p:cond delay="0"/>
                                  </p:stCondLst>
                                  <p:childTnLst>
                                    <p:set>
                                      <p:cBhvr>
                                        <p:cTn id="53" dur="1" fill="hold">
                                          <p:stCondLst>
                                            <p:cond delay="0"/>
                                          </p:stCondLst>
                                        </p:cTn>
                                        <p:tgtEl>
                                          <p:spTgt spid="3">
                                            <p:txEl>
                                              <p:pRg st="11" end="11"/>
                                            </p:txEl>
                                          </p:spTgt>
                                        </p:tgtEl>
                                        <p:attrNameLst>
                                          <p:attrName>style.visibility</p:attrName>
                                        </p:attrNameLst>
                                      </p:cBhvr>
                                      <p:to>
                                        <p:strVal val="visible"/>
                                      </p:to>
                                    </p:set>
                                    <p:animEffect transition="in" filter="blinds(horizontal)">
                                      <p:cBhvr>
                                        <p:cTn id="54"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内容占位符 6"/>
          <p:cNvSpPr>
            <a:spLocks noGrp="1"/>
          </p:cNvSpPr>
          <p:nvPr>
            <p:ph idx="1"/>
          </p:nvPr>
        </p:nvSpPr>
        <p:spPr>
          <a:xfrm>
            <a:off x="395536" y="548680"/>
            <a:ext cx="8280400" cy="1008112"/>
          </a:xfrm>
        </p:spPr>
        <p:txBody>
          <a:bodyPr/>
          <a:lstStyle/>
          <a:p>
            <a:r>
              <a:rPr lang="en-US" altLang="zh-CN" sz="2400" b="1" dirty="0" smtClean="0">
                <a:solidFill>
                  <a:srgbClr val="000099"/>
                </a:solidFill>
                <a:latin typeface="宋体" pitchFamily="2" charset="-122"/>
                <a:ea typeface="宋体" pitchFamily="2" charset="-122"/>
              </a:rPr>
              <a:t>2.</a:t>
            </a:r>
            <a:r>
              <a:rPr lang="zh-CN" altLang="en-US" sz="2400" b="1" dirty="0" smtClean="0">
                <a:solidFill>
                  <a:srgbClr val="000099"/>
                </a:solidFill>
                <a:latin typeface="宋体" pitchFamily="2" charset="-122"/>
                <a:ea typeface="宋体" pitchFamily="2" charset="-122"/>
              </a:rPr>
              <a:t>先进性的外在表现</a:t>
            </a:r>
            <a:endParaRPr lang="en-US" altLang="zh-CN" sz="2400" b="1" dirty="0" smtClean="0">
              <a:solidFill>
                <a:srgbClr val="000099"/>
              </a:solidFill>
              <a:latin typeface="宋体" pitchFamily="2" charset="-122"/>
              <a:ea typeface="宋体" pitchFamily="2" charset="-122"/>
            </a:endParaRPr>
          </a:p>
          <a:p>
            <a:r>
              <a:rPr lang="en-US" altLang="zh-CN" sz="2000" b="1" dirty="0" smtClean="0">
                <a:solidFill>
                  <a:srgbClr val="000099"/>
                </a:solidFill>
                <a:latin typeface="仿宋" pitchFamily="49" charset="-122"/>
                <a:ea typeface="仿宋" pitchFamily="49" charset="-122"/>
              </a:rPr>
              <a:t>（1）</a:t>
            </a:r>
            <a:r>
              <a:rPr lang="zh-CN" altLang="en-US" sz="2000" b="1" dirty="0" smtClean="0">
                <a:solidFill>
                  <a:srgbClr val="000099"/>
                </a:solidFill>
                <a:latin typeface="仿宋" pitchFamily="49" charset="-122"/>
                <a:ea typeface="仿宋" pitchFamily="49" charset="-122"/>
              </a:rPr>
              <a:t>组织性</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铁的纪律，高度团结统一。</a:t>
            </a:r>
            <a:endParaRPr lang="en-US" altLang="zh-CN" sz="2000" b="1" dirty="0" smtClean="0">
              <a:solidFill>
                <a:srgbClr val="000099"/>
              </a:solidFill>
              <a:latin typeface="仿宋" pitchFamily="49" charset="-122"/>
              <a:ea typeface="仿宋" pitchFamily="49" charset="-122"/>
            </a:endParaRPr>
          </a:p>
          <a:p>
            <a:endParaRPr lang="zh-CN" altLang="en-US" sz="2000" b="1" dirty="0">
              <a:solidFill>
                <a:srgbClr val="000099"/>
              </a:solidFill>
              <a:latin typeface="仿宋" pitchFamily="49" charset="-122"/>
              <a:ea typeface="仿宋" pitchFamily="49" charset="-122"/>
            </a:endParaRPr>
          </a:p>
        </p:txBody>
      </p:sp>
      <p:pic>
        <p:nvPicPr>
          <p:cNvPr id="48130" name="Picture 2" descr="c:\users\lenovo\appdata\roaming\360se6\User Data\temp\u=228891426,3264795907&amp;fm=21&amp;gp=0.jpg"/>
          <p:cNvPicPr>
            <a:picLocks noChangeAspect="1" noChangeArrowheads="1"/>
          </p:cNvPicPr>
          <p:nvPr/>
        </p:nvPicPr>
        <p:blipFill>
          <a:blip r:embed="rId1" cstate="print"/>
          <a:srcRect/>
          <a:stretch>
            <a:fillRect/>
          </a:stretch>
        </p:blipFill>
        <p:spPr bwMode="auto">
          <a:xfrm>
            <a:off x="323528" y="1484784"/>
            <a:ext cx="1872208" cy="2016224"/>
          </a:xfrm>
          <a:prstGeom prst="rect">
            <a:avLst/>
          </a:prstGeom>
          <a:noFill/>
        </p:spPr>
      </p:pic>
      <p:sp>
        <p:nvSpPr>
          <p:cNvPr id="4" name="矩形 3"/>
          <p:cNvSpPr/>
          <p:nvPr/>
        </p:nvSpPr>
        <p:spPr>
          <a:xfrm>
            <a:off x="2411760" y="2204864"/>
            <a:ext cx="6264696" cy="707886"/>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“无产阶级在夺取政权的斗争中，除了组织，没有别的武器。”</a:t>
            </a:r>
            <a:endParaRPr lang="zh-CN" altLang="en-US" sz="2000" b="1" dirty="0" smtClean="0">
              <a:solidFill>
                <a:srgbClr val="000099"/>
              </a:solidFill>
              <a:latin typeface="仿宋" pitchFamily="49" charset="-122"/>
              <a:ea typeface="仿宋" pitchFamily="49" charset="-122"/>
            </a:endParaRPr>
          </a:p>
        </p:txBody>
      </p:sp>
      <p:sp>
        <p:nvSpPr>
          <p:cNvPr id="6" name="矩形 5"/>
          <p:cNvSpPr/>
          <p:nvPr/>
        </p:nvSpPr>
        <p:spPr>
          <a:xfrm>
            <a:off x="467544" y="3717032"/>
            <a:ext cx="7920880" cy="707886"/>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2）</a:t>
            </a:r>
            <a:r>
              <a:rPr lang="zh-CN" altLang="en-US" sz="2000" b="1" dirty="0" smtClean="0">
                <a:solidFill>
                  <a:srgbClr val="000099"/>
                </a:solidFill>
                <a:latin typeface="仿宋" pitchFamily="49" charset="-122"/>
                <a:ea typeface="仿宋" pitchFamily="49" charset="-122"/>
              </a:rPr>
              <a:t>优良作风</a:t>
            </a:r>
            <a:r>
              <a:rPr lang="en-US" altLang="zh-CN"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“三大作风”：理论联系实际，密切联系群众，批评与自我批评。</a:t>
            </a:r>
            <a:endParaRPr lang="zh-CN" altLang="en-US" sz="2000" b="1" dirty="0" smtClean="0">
              <a:solidFill>
                <a:srgbClr val="000099"/>
              </a:solidFill>
              <a:latin typeface="仿宋" pitchFamily="49" charset="-122"/>
              <a:ea typeface="仿宋" pitchFamily="49" charset="-122"/>
            </a:endParaRPr>
          </a:p>
        </p:txBody>
      </p:sp>
      <p:pic>
        <p:nvPicPr>
          <p:cNvPr id="48132" name="Picture 4" descr="c:\users\lenovo\appdata\roaming\360se6\User Data\temp\u=2445193484,2128059893&amp;fm=21&amp;gp=0.jpg"/>
          <p:cNvPicPr>
            <a:picLocks noChangeAspect="1" noChangeArrowheads="1"/>
          </p:cNvPicPr>
          <p:nvPr/>
        </p:nvPicPr>
        <p:blipFill>
          <a:blip r:embed="rId2" cstate="print"/>
          <a:srcRect/>
          <a:stretch>
            <a:fillRect/>
          </a:stretch>
        </p:blipFill>
        <p:spPr bwMode="auto">
          <a:xfrm>
            <a:off x="6804248" y="4365104"/>
            <a:ext cx="1728192" cy="2016225"/>
          </a:xfrm>
          <a:prstGeom prst="rect">
            <a:avLst/>
          </a:prstGeom>
          <a:noFill/>
        </p:spPr>
      </p:pic>
      <p:sp>
        <p:nvSpPr>
          <p:cNvPr id="12" name="矩形 11"/>
          <p:cNvSpPr/>
          <p:nvPr/>
        </p:nvSpPr>
        <p:spPr>
          <a:xfrm>
            <a:off x="467544" y="4797152"/>
            <a:ext cx="6048672" cy="707886"/>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一个有纪律的，有马克思列宁主义的理论武装的，采取自我批评方法的，联系人民群众的党</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a:t>
            </a:r>
            <a:endParaRPr lang="zh-CN" altLang="en-US"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linds(horizontal)">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8130"/>
                                        </p:tgtEl>
                                        <p:attrNameLst>
                                          <p:attrName>style.visibility</p:attrName>
                                        </p:attrNameLst>
                                      </p:cBhvr>
                                      <p:to>
                                        <p:strVal val="visible"/>
                                      </p:to>
                                    </p:set>
                                    <p:anim calcmode="lin" valueType="num">
                                      <p:cBhvr additive="base">
                                        <p:cTn id="12" dur="500" fill="hold"/>
                                        <p:tgtEl>
                                          <p:spTgt spid="48130"/>
                                        </p:tgtEl>
                                        <p:attrNameLst>
                                          <p:attrName>ppt_x</p:attrName>
                                        </p:attrNameLst>
                                      </p:cBhvr>
                                      <p:tavLst>
                                        <p:tav tm="0">
                                          <p:val>
                                            <p:strVal val="#ppt_x"/>
                                          </p:val>
                                        </p:tav>
                                        <p:tav tm="100000">
                                          <p:val>
                                            <p:strVal val="#ppt_x"/>
                                          </p:val>
                                        </p:tav>
                                      </p:tavLst>
                                    </p:anim>
                                    <p:anim calcmode="lin" valueType="num">
                                      <p:cBhvr additive="base">
                                        <p:cTn id="13" dur="500" fill="hold"/>
                                        <p:tgtEl>
                                          <p:spTgt spid="48130"/>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8132"/>
                                        </p:tgtEl>
                                        <p:attrNameLst>
                                          <p:attrName>style.visibility</p:attrName>
                                        </p:attrNameLst>
                                      </p:cBhvr>
                                      <p:to>
                                        <p:strVal val="visible"/>
                                      </p:to>
                                    </p:set>
                                    <p:anim calcmode="lin" valueType="num">
                                      <p:cBhvr additive="base">
                                        <p:cTn id="31" dur="500" fill="hold"/>
                                        <p:tgtEl>
                                          <p:spTgt spid="48132"/>
                                        </p:tgtEl>
                                        <p:attrNameLst>
                                          <p:attrName>ppt_x</p:attrName>
                                        </p:attrNameLst>
                                      </p:cBhvr>
                                      <p:tavLst>
                                        <p:tav tm="0">
                                          <p:val>
                                            <p:strVal val="#ppt_x"/>
                                          </p:val>
                                        </p:tav>
                                        <p:tav tm="100000">
                                          <p:val>
                                            <p:strVal val="#ppt_x"/>
                                          </p:val>
                                        </p:tav>
                                      </p:tavLst>
                                    </p:anim>
                                    <p:anim calcmode="lin" valueType="num">
                                      <p:cBhvr additive="base">
                                        <p:cTn id="32" dur="500" fill="hold"/>
                                        <p:tgtEl>
                                          <p:spTgt spid="481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a:spLocks noGrp="1"/>
          </p:cNvSpPr>
          <p:nvPr>
            <p:ph idx="1"/>
          </p:nvPr>
        </p:nvSpPr>
        <p:spPr>
          <a:xfrm>
            <a:off x="539552" y="980728"/>
            <a:ext cx="8064896" cy="3456383"/>
          </a:xfrm>
        </p:spPr>
        <p:txBody>
          <a:bodyPr/>
          <a:lstStyle/>
          <a:p>
            <a:r>
              <a:rPr lang="en-US" altLang="zh-CN" sz="2400" b="1" dirty="0" smtClean="0">
                <a:solidFill>
                  <a:srgbClr val="000099"/>
                </a:solidFill>
                <a:latin typeface="宋体" pitchFamily="2" charset="-122"/>
                <a:ea typeface="宋体" pitchFamily="2" charset="-122"/>
              </a:rPr>
              <a:t>3.</a:t>
            </a:r>
            <a:r>
              <a:rPr lang="zh-CN" altLang="en-US" sz="2400" b="1" dirty="0" smtClean="0">
                <a:solidFill>
                  <a:srgbClr val="000099"/>
                </a:solidFill>
                <a:latin typeface="宋体" pitchFamily="2" charset="-122"/>
                <a:ea typeface="宋体" pitchFamily="2" charset="-122"/>
              </a:rPr>
              <a:t>党的先进性的核心是纯洁性</a:t>
            </a:r>
            <a:endParaRPr lang="en-US" altLang="zh-CN" sz="2400" b="1" dirty="0" smtClean="0">
              <a:solidFill>
                <a:srgbClr val="000099"/>
              </a:solidFill>
              <a:latin typeface="宋体" pitchFamily="2" charset="-122"/>
              <a:ea typeface="宋体" pitchFamily="2" charset="-122"/>
            </a:endParaRPr>
          </a:p>
          <a:p>
            <a:pPr>
              <a:defRPr/>
            </a:pPr>
            <a:r>
              <a:rPr lang="en-US" altLang="zh-CN" sz="2000" b="1" dirty="0" smtClean="0">
                <a:solidFill>
                  <a:srgbClr val="000099"/>
                </a:solidFill>
                <a:latin typeface="仿宋" pitchFamily="49" charset="-122"/>
                <a:ea typeface="仿宋" pitchFamily="49" charset="-122"/>
              </a:rPr>
              <a:t>（1）</a:t>
            </a:r>
            <a:r>
              <a:rPr lang="zh-CN" altLang="en-US" sz="2000" b="1" dirty="0" smtClean="0">
                <a:solidFill>
                  <a:srgbClr val="000099"/>
                </a:solidFill>
                <a:latin typeface="仿宋" pitchFamily="49" charset="-122"/>
                <a:ea typeface="仿宋" pitchFamily="49" charset="-122"/>
              </a:rPr>
              <a:t>没有任何私利</a:t>
            </a:r>
            <a:endParaRPr lang="en-US" altLang="zh-CN" sz="2000" b="1" dirty="0" smtClean="0">
              <a:solidFill>
                <a:srgbClr val="000099"/>
              </a:solidFill>
              <a:latin typeface="仿宋" pitchFamily="49" charset="-122"/>
              <a:ea typeface="仿宋" pitchFamily="49" charset="-122"/>
            </a:endParaRPr>
          </a:p>
          <a:p>
            <a:pPr>
              <a:buFontTx/>
              <a:buNone/>
              <a:defRP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全心全意为人民服务，密切联系群众，得到人民群众的衷心信赖和拥护。</a:t>
            </a:r>
            <a:endParaRPr lang="en-US" altLang="zh-CN" sz="2000" b="1" dirty="0" smtClean="0">
              <a:solidFill>
                <a:srgbClr val="000099"/>
              </a:solidFill>
              <a:latin typeface="仿宋" pitchFamily="49" charset="-122"/>
              <a:ea typeface="仿宋" pitchFamily="49" charset="-122"/>
            </a:endParaRPr>
          </a:p>
          <a:p>
            <a:pPr>
              <a:defRPr/>
            </a:pPr>
            <a:r>
              <a:rPr lang="en-US" altLang="zh-CN" sz="2000" b="1" dirty="0" smtClean="0">
                <a:solidFill>
                  <a:srgbClr val="000099"/>
                </a:solidFill>
                <a:latin typeface="仿宋" pitchFamily="49" charset="-122"/>
                <a:ea typeface="仿宋" pitchFamily="49" charset="-122"/>
              </a:rPr>
              <a:t>（2</a:t>
            </a:r>
            <a:r>
              <a:rPr lang="zh-CN" altLang="en-US" sz="2000" b="1" dirty="0" smtClean="0">
                <a:solidFill>
                  <a:srgbClr val="000099"/>
                </a:solidFill>
                <a:latin typeface="仿宋" pitchFamily="49" charset="-122"/>
                <a:ea typeface="仿宋" pitchFamily="49" charset="-122"/>
              </a:rPr>
              <a:t>）没有任何杂念</a:t>
            </a:r>
            <a:endParaRPr lang="en-US" altLang="zh-CN" sz="2000" b="1" dirty="0" smtClean="0">
              <a:solidFill>
                <a:srgbClr val="000099"/>
              </a:solidFill>
              <a:latin typeface="仿宋" pitchFamily="49" charset="-122"/>
              <a:ea typeface="仿宋" pitchFamily="49" charset="-122"/>
            </a:endParaRPr>
          </a:p>
          <a:p>
            <a:pPr>
              <a:buFontTx/>
              <a:buNone/>
              <a:defRP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自觉为共产主义奋斗终身。</a:t>
            </a:r>
            <a:endParaRPr lang="en-US" altLang="zh-CN" sz="2000" b="1" dirty="0" smtClean="0">
              <a:solidFill>
                <a:srgbClr val="000099"/>
              </a:solidFill>
              <a:latin typeface="仿宋" pitchFamily="49" charset="-122"/>
              <a:ea typeface="仿宋" pitchFamily="49" charset="-122"/>
            </a:endParaRPr>
          </a:p>
          <a:p>
            <a:pPr>
              <a:defRPr/>
            </a:pPr>
            <a:r>
              <a:rPr lang="en-US" altLang="zh-CN" sz="2000" b="1" dirty="0" smtClean="0">
                <a:solidFill>
                  <a:srgbClr val="000099"/>
                </a:solidFill>
                <a:latin typeface="仿宋" pitchFamily="49" charset="-122"/>
                <a:ea typeface="仿宋" pitchFamily="49" charset="-122"/>
              </a:rPr>
              <a:t>（3</a:t>
            </a:r>
            <a:r>
              <a:rPr lang="zh-CN" altLang="en-US" sz="2000" b="1" dirty="0" smtClean="0">
                <a:solidFill>
                  <a:srgbClr val="000099"/>
                </a:solidFill>
                <a:latin typeface="仿宋" pitchFamily="49" charset="-122"/>
                <a:ea typeface="仿宋" pitchFamily="49" charset="-122"/>
              </a:rPr>
              <a:t>）敬畏和忠诚。</a:t>
            </a:r>
            <a:endParaRPr lang="en-US" altLang="zh-CN" sz="2000" b="1" dirty="0" smtClean="0">
              <a:solidFill>
                <a:srgbClr val="000099"/>
              </a:solidFill>
              <a:latin typeface="仿宋" pitchFamily="49" charset="-122"/>
              <a:ea typeface="仿宋" pitchFamily="49" charset="-122"/>
            </a:endParaRPr>
          </a:p>
          <a:p>
            <a:pPr>
              <a:buFontTx/>
              <a:buNone/>
              <a:defRP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敬畏规律、敬畏民心；</a:t>
            </a:r>
            <a:endParaRPr lang="en-US" altLang="zh-CN" sz="2000" b="1" dirty="0" smtClean="0">
              <a:solidFill>
                <a:srgbClr val="000099"/>
              </a:solidFill>
              <a:latin typeface="仿宋" pitchFamily="49" charset="-122"/>
              <a:ea typeface="仿宋" pitchFamily="49" charset="-122"/>
            </a:endParaRPr>
          </a:p>
          <a:p>
            <a:pPr>
              <a:buFontTx/>
              <a:buNone/>
              <a:defRP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忠诚组织、忠诚事业。</a:t>
            </a:r>
            <a:endParaRPr lang="en-US" altLang="zh-CN" sz="2000" b="1" dirty="0" smtClean="0">
              <a:solidFill>
                <a:srgbClr val="000099"/>
              </a:solidFill>
              <a:latin typeface="仿宋" pitchFamily="49" charset="-122"/>
              <a:ea typeface="仿宋" pitchFamily="49" charset="-122"/>
            </a:endParaRPr>
          </a:p>
        </p:txBody>
      </p:sp>
      <p:pic>
        <p:nvPicPr>
          <p:cNvPr id="7" name="Picture 2" descr="C:\360安全浏览器下载\u=2610536852,3166819476&amp;fm=59.jpg"/>
          <p:cNvPicPr>
            <a:picLocks noChangeAspect="1" noChangeArrowheads="1"/>
          </p:cNvPicPr>
          <p:nvPr/>
        </p:nvPicPr>
        <p:blipFill>
          <a:blip r:embed="rId1" cstate="print"/>
          <a:srcRect/>
          <a:stretch>
            <a:fillRect/>
          </a:stretch>
        </p:blipFill>
        <p:spPr bwMode="auto">
          <a:xfrm>
            <a:off x="6444208" y="4365104"/>
            <a:ext cx="2304256" cy="1944216"/>
          </a:xfrm>
          <a:prstGeom prst="rect">
            <a:avLst/>
          </a:prstGeom>
          <a:noFill/>
          <a:ln w="9525">
            <a:noFill/>
            <a:miter lim="800000"/>
            <a:headEnd/>
            <a:tailEnd/>
          </a:ln>
        </p:spPr>
      </p:pic>
      <p:sp>
        <p:nvSpPr>
          <p:cNvPr id="8" name="矩形 7"/>
          <p:cNvSpPr/>
          <p:nvPr/>
        </p:nvSpPr>
        <p:spPr>
          <a:xfrm>
            <a:off x="395536" y="4725144"/>
            <a:ext cx="5832648" cy="1384995"/>
          </a:xfrm>
          <a:prstGeom prst="rect">
            <a:avLst/>
          </a:prstGeom>
        </p:spPr>
        <p:txBody>
          <a:bodyPr wrap="square">
            <a:spAutoFit/>
          </a:bodyPr>
          <a:lstStyle/>
          <a:p>
            <a:pPr marL="93980" indent="-93980">
              <a:spcBef>
                <a:spcPct val="20000"/>
              </a:spcBef>
              <a:buClr>
                <a:schemeClr val="accent2"/>
              </a:buClr>
              <a:buFont typeface="Wingdings" pitchFamily="2" charset="2"/>
              <a:buChar char="o"/>
              <a:defRPr/>
            </a:pPr>
            <a:r>
              <a:rPr lang="zh-CN" altLang="en-US" sz="2000" b="1" dirty="0" smtClean="0">
                <a:solidFill>
                  <a:srgbClr val="000099"/>
                </a:solidFill>
                <a:latin typeface="仿宋" pitchFamily="49" charset="-122"/>
                <a:ea typeface="仿宋" pitchFamily="49" charset="-122"/>
              </a:rPr>
              <a:t>习近平：“</a:t>
            </a:r>
            <a:r>
              <a:rPr lang="zh-CN" altLang="zh-CN" sz="2000" b="1" dirty="0" smtClean="0">
                <a:solidFill>
                  <a:srgbClr val="000099"/>
                </a:solidFill>
                <a:latin typeface="仿宋" pitchFamily="49" charset="-122"/>
                <a:ea typeface="仿宋" pitchFamily="49" charset="-122"/>
              </a:rPr>
              <a:t>要让每一个干部牢记“手莫伸，伸手必被捉”的道理。“见善如不及，见不善如探汤。”</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Wingdings" pitchFamily="2" charset="2"/>
              <a:buChar char="o"/>
              <a:defRPr/>
            </a:pPr>
            <a:r>
              <a:rPr lang="en-US" altLang="zh-CN"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领导干部要心存敬畏，不要心存侥幸。</a:t>
            </a:r>
            <a:r>
              <a:rPr lang="zh-CN" altLang="en-US" sz="2000" b="1" dirty="0" smtClean="0">
                <a:solidFill>
                  <a:srgbClr val="000099"/>
                </a:solidFill>
                <a:latin typeface="仿宋" pitchFamily="49" charset="-122"/>
                <a:ea typeface="仿宋" pitchFamily="49" charset="-122"/>
              </a:rPr>
              <a:t>”</a:t>
            </a:r>
            <a:endParaRPr lang="zh-CN" altLang="en-US"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linds(horizontal)">
                                      <p:cBhvr>
                                        <p:cTn id="7" dur="500"/>
                                        <p:tgtEl>
                                          <p:spTgt spid="5">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blinds(horizontal)">
                                      <p:cBhvr>
                                        <p:cTn id="10" dur="500"/>
                                        <p:tgtEl>
                                          <p:spTgt spid="5">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blinds(horizontal)">
                                      <p:cBhvr>
                                        <p:cTn id="15" dur="500"/>
                                        <p:tgtEl>
                                          <p:spTgt spid="5">
                                            <p:txEl>
                                              <p:pRg st="3" end="3"/>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animEffect transition="in" filter="blinds(horizontal)">
                                      <p:cBhvr>
                                        <p:cTn id="18" dur="500"/>
                                        <p:tgtEl>
                                          <p:spTgt spid="5">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Effect transition="in" filter="blinds(horizontal)">
                                      <p:cBhvr>
                                        <p:cTn id="23" dur="500"/>
                                        <p:tgtEl>
                                          <p:spTgt spid="5">
                                            <p:txEl>
                                              <p:pRg st="5" end="5"/>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5">
                                            <p:txEl>
                                              <p:pRg st="6" end="6"/>
                                            </p:txEl>
                                          </p:spTgt>
                                        </p:tgtEl>
                                        <p:attrNameLst>
                                          <p:attrName>style.visibility</p:attrName>
                                        </p:attrNameLst>
                                      </p:cBhvr>
                                      <p:to>
                                        <p:strVal val="visible"/>
                                      </p:to>
                                    </p:set>
                                    <p:animEffect transition="in" filter="blinds(horizontal)">
                                      <p:cBhvr>
                                        <p:cTn id="26" dur="500"/>
                                        <p:tgtEl>
                                          <p:spTgt spid="5">
                                            <p:txEl>
                                              <p:pRg st="6" end="6"/>
                                            </p:txEl>
                                          </p:spTgt>
                                        </p:tgtEl>
                                      </p:cBhvr>
                                    </p:animEffect>
                                  </p:childTnLst>
                                </p:cTn>
                              </p:par>
                              <p:par>
                                <p:cTn id="27" presetID="3" presetClass="entr" presetSubtype="10" fill="hold" nodeType="with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animEffect transition="in" filter="blinds(horizontal)">
                                      <p:cBhvr>
                                        <p:cTn id="29" dur="500"/>
                                        <p:tgtEl>
                                          <p:spTgt spid="5">
                                            <p:txEl>
                                              <p:pRg st="7" end="7"/>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additive="base">
                                        <p:cTn id="34" dur="500" fill="hold"/>
                                        <p:tgtEl>
                                          <p:spTgt spid="8"/>
                                        </p:tgtEl>
                                        <p:attrNameLst>
                                          <p:attrName>ppt_x</p:attrName>
                                        </p:attrNameLst>
                                      </p:cBhvr>
                                      <p:tavLst>
                                        <p:tav tm="0">
                                          <p:val>
                                            <p:strVal val="#ppt_x"/>
                                          </p:val>
                                        </p:tav>
                                        <p:tav tm="100000">
                                          <p:val>
                                            <p:strVal val="#ppt_x"/>
                                          </p:val>
                                        </p:tav>
                                      </p:tavLst>
                                    </p:anim>
                                    <p:anim calcmode="lin" valueType="num">
                                      <p:cBhvr additive="base">
                                        <p:cTn id="35" dur="500" fill="hold"/>
                                        <p:tgtEl>
                                          <p:spTgt spid="8"/>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7"/>
                                        </p:tgtEl>
                                        <p:attrNameLst>
                                          <p:attrName>style.visibility</p:attrName>
                                        </p:attrNameLst>
                                      </p:cBhvr>
                                      <p:to>
                                        <p:strVal val="visible"/>
                                      </p:to>
                                    </p:set>
                                    <p:anim calcmode="lin" valueType="num">
                                      <p:cBhvr additive="base">
                                        <p:cTn id="38" dur="500" fill="hold"/>
                                        <p:tgtEl>
                                          <p:spTgt spid="7"/>
                                        </p:tgtEl>
                                        <p:attrNameLst>
                                          <p:attrName>ppt_x</p:attrName>
                                        </p:attrNameLst>
                                      </p:cBhvr>
                                      <p:tavLst>
                                        <p:tav tm="0">
                                          <p:val>
                                            <p:strVal val="#ppt_x"/>
                                          </p:val>
                                        </p:tav>
                                        <p:tav tm="100000">
                                          <p:val>
                                            <p:strVal val="#ppt_x"/>
                                          </p:val>
                                        </p:tav>
                                      </p:tavLst>
                                    </p:anim>
                                    <p:anim calcmode="lin" valueType="num">
                                      <p:cBhvr additive="base">
                                        <p:cTn id="3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sz="3600" dirty="0" smtClean="0"/>
              <a:t>（三）全面从严治党的需要</a:t>
            </a:r>
            <a:endParaRPr lang="zh-CN" altLang="en-US" sz="3600" dirty="0"/>
          </a:p>
        </p:txBody>
      </p:sp>
      <p:sp>
        <p:nvSpPr>
          <p:cNvPr id="4" name="矩形 3"/>
          <p:cNvSpPr/>
          <p:nvPr/>
        </p:nvSpPr>
        <p:spPr>
          <a:xfrm>
            <a:off x="395536" y="1700808"/>
            <a:ext cx="5400600" cy="707886"/>
          </a:xfrm>
          <a:prstGeom prst="rect">
            <a:avLst/>
          </a:prstGeom>
        </p:spPr>
        <p:txBody>
          <a:bodyPr wrap="square">
            <a:spAutoFit/>
          </a:bodyPr>
          <a:lstStyle/>
          <a:p>
            <a:pPr>
              <a:buClr>
                <a:srgbClr val="C00000"/>
              </a:buClr>
              <a:buFont typeface="Wingdings" pitchFamily="2" charset="2"/>
              <a:buChar char="p"/>
            </a:pPr>
            <a:r>
              <a:rPr lang="zh-CN" altLang="en-US" sz="2000" b="1" dirty="0" smtClean="0">
                <a:solidFill>
                  <a:srgbClr val="000099"/>
                </a:solidFill>
                <a:latin typeface="仿宋" pitchFamily="49" charset="-122"/>
                <a:ea typeface="仿宋" pitchFamily="49" charset="-122"/>
              </a:rPr>
              <a:t>中共领导改革发展取得巨大成就，中国国际地位和影响力大为增强。</a:t>
            </a:r>
            <a:endParaRPr lang="en-US" altLang="zh-CN" sz="2000" b="1" dirty="0" smtClean="0">
              <a:solidFill>
                <a:srgbClr val="000099"/>
              </a:solidFill>
              <a:latin typeface="仿宋" pitchFamily="49" charset="-122"/>
              <a:ea typeface="仿宋" pitchFamily="49" charset="-122"/>
            </a:endParaRPr>
          </a:p>
        </p:txBody>
      </p:sp>
      <p:pic>
        <p:nvPicPr>
          <p:cNvPr id="5" name="Picture 2" descr="c:\users\administrator\appdata\roaming\360se6\User Data\temp\u=2101283807,2541002762&amp;fm=21&amp;gp=0.jpg"/>
          <p:cNvPicPr>
            <a:picLocks noChangeAspect="1" noChangeArrowheads="1"/>
          </p:cNvPicPr>
          <p:nvPr/>
        </p:nvPicPr>
        <p:blipFill>
          <a:blip r:embed="rId1" cstate="print"/>
          <a:srcRect/>
          <a:stretch>
            <a:fillRect/>
          </a:stretch>
        </p:blipFill>
        <p:spPr bwMode="auto">
          <a:xfrm>
            <a:off x="6228184" y="1484784"/>
            <a:ext cx="2376264" cy="2311525"/>
          </a:xfrm>
          <a:prstGeom prst="rect">
            <a:avLst/>
          </a:prstGeom>
          <a:noFill/>
        </p:spPr>
      </p:pic>
      <p:sp>
        <p:nvSpPr>
          <p:cNvPr id="6" name="矩形 5"/>
          <p:cNvSpPr/>
          <p:nvPr/>
        </p:nvSpPr>
        <p:spPr>
          <a:xfrm>
            <a:off x="395536" y="2636912"/>
            <a:ext cx="5328592" cy="1323439"/>
          </a:xfrm>
          <a:prstGeom prst="rect">
            <a:avLst/>
          </a:prstGeom>
        </p:spPr>
        <p:txBody>
          <a:bodyPr wrap="square">
            <a:spAutoFit/>
          </a:bodyPr>
          <a:lstStyle/>
          <a:p>
            <a:pPr>
              <a:buClr>
                <a:srgbClr val="C00000"/>
              </a:buClr>
              <a:buFont typeface="Wingdings" pitchFamily="2" charset="2"/>
              <a:buChar char="p"/>
            </a:pPr>
            <a:r>
              <a:rPr lang="zh-CN" altLang="en-US" sz="2000" b="1" dirty="0" smtClean="0">
                <a:solidFill>
                  <a:srgbClr val="000099"/>
                </a:solidFill>
                <a:latin typeface="仿宋" pitchFamily="49" charset="-122"/>
                <a:ea typeface="仿宋" pitchFamily="49" charset="-122"/>
              </a:rPr>
              <a:t>海外形成中共学这一新兴学科，其研究对象包括中国共产党的性质、党的地位、党的历史、党的建设、党的思想理论、党的国际形象、党际交往等。</a:t>
            </a:r>
            <a:endParaRPr lang="zh-CN" altLang="en-US" sz="2000" b="1" dirty="0">
              <a:solidFill>
                <a:srgbClr val="000099"/>
              </a:solidFill>
              <a:latin typeface="仿宋" pitchFamily="49" charset="-122"/>
              <a:ea typeface="仿宋" pitchFamily="49" charset="-122"/>
            </a:endParaRPr>
          </a:p>
        </p:txBody>
      </p:sp>
      <p:sp>
        <p:nvSpPr>
          <p:cNvPr id="7" name="矩形 6"/>
          <p:cNvSpPr/>
          <p:nvPr/>
        </p:nvSpPr>
        <p:spPr>
          <a:xfrm>
            <a:off x="395536" y="4509120"/>
            <a:ext cx="8208912" cy="1384995"/>
          </a:xfrm>
          <a:prstGeom prst="rect">
            <a:avLst/>
          </a:prstGeom>
        </p:spPr>
        <p:txBody>
          <a:bodyPr wrap="square">
            <a:spAutoFit/>
          </a:bodyPr>
          <a:lstStyle/>
          <a:p>
            <a:pPr>
              <a:buClr>
                <a:srgbClr val="C00000"/>
              </a:buClr>
              <a:buFont typeface="Wingdings" pitchFamily="2" charset="2"/>
              <a:buChar char="p"/>
            </a:pPr>
            <a:r>
              <a:rPr lang="en-US" altLang="zh-CN" sz="2400" b="1" dirty="0" smtClean="0">
                <a:solidFill>
                  <a:srgbClr val="000099"/>
                </a:solidFill>
                <a:latin typeface="宋体" pitchFamily="2" charset="-122"/>
                <a:ea typeface="宋体" pitchFamily="2" charset="-122"/>
              </a:rPr>
              <a:t>1.</a:t>
            </a:r>
            <a:r>
              <a:rPr lang="zh-CN" altLang="en-US" sz="2400" b="1" dirty="0" smtClean="0">
                <a:solidFill>
                  <a:srgbClr val="000099"/>
                </a:solidFill>
                <a:latin typeface="宋体" pitchFamily="2" charset="-122"/>
                <a:ea typeface="宋体" pitchFamily="2" charset="-122"/>
              </a:rPr>
              <a:t>思想建设上</a:t>
            </a:r>
            <a:endParaRPr lang="en-US" altLang="zh-CN" sz="2400" b="1" dirty="0" smtClean="0">
              <a:solidFill>
                <a:srgbClr val="000099"/>
              </a:solidFill>
              <a:latin typeface="宋体" pitchFamily="2" charset="-122"/>
              <a:ea typeface="宋体" pitchFamily="2" charset="-122"/>
            </a:endParaRPr>
          </a:p>
          <a:p>
            <a:pPr>
              <a:buClr>
                <a:srgbClr val="C00000"/>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一些党员理想信念模糊动摇，对共产主义缺乏信仰，对中国特色社会主义缺乏信心，精神空虚，推崇西方价值观念，热衷于组织、参加封建迷信活动等；</a:t>
            </a:r>
            <a:endParaRPr lang="zh-CN" altLang="en-US"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3"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linds(horizontal)">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611560" y="980728"/>
            <a:ext cx="7848872" cy="4585871"/>
          </a:xfrm>
          <a:prstGeom prst="rect">
            <a:avLst/>
          </a:prstGeom>
        </p:spPr>
        <p:txBody>
          <a:bodyPr wrap="square">
            <a:spAutoFit/>
          </a:bodyPr>
          <a:lstStyle/>
          <a:p>
            <a:pPr>
              <a:buClr>
                <a:srgbClr val="C00000"/>
              </a:buClr>
              <a:buFont typeface="Wingdings" pitchFamily="2" charset="2"/>
              <a:buChar char="p"/>
            </a:pPr>
            <a:r>
              <a:rPr lang="en-US" altLang="zh-CN" sz="2400" b="1" dirty="0" smtClean="0">
                <a:solidFill>
                  <a:srgbClr val="000099"/>
                </a:solidFill>
                <a:latin typeface="宋体" pitchFamily="2" charset="-122"/>
                <a:ea typeface="宋体" pitchFamily="2" charset="-122"/>
              </a:rPr>
              <a:t>2.</a:t>
            </a:r>
            <a:r>
              <a:rPr lang="zh-CN" altLang="en-US" sz="2400" b="1" dirty="0" smtClean="0">
                <a:solidFill>
                  <a:srgbClr val="000099"/>
                </a:solidFill>
                <a:latin typeface="宋体" pitchFamily="2" charset="-122"/>
                <a:ea typeface="宋体" pitchFamily="2" charset="-122"/>
              </a:rPr>
              <a:t>组织建设上</a:t>
            </a:r>
            <a:endParaRPr lang="en-US" altLang="zh-CN" sz="2400" b="1" dirty="0" smtClean="0">
              <a:solidFill>
                <a:srgbClr val="000099"/>
              </a:solidFill>
              <a:latin typeface="宋体" pitchFamily="2" charset="-122"/>
              <a:ea typeface="宋体" pitchFamily="2" charset="-122"/>
            </a:endParaRPr>
          </a:p>
          <a:p>
            <a:pPr>
              <a:buClr>
                <a:srgbClr val="C00000"/>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一些党员党的意识淡化，看齐意识不强，不守政治纪律政治规矩，在党不言党、不爱党、不护党、不为党，组织纪律散漫，不按规定参加党的组织生活，不按时交纳党费，不完成党组织分配的任务，不按党的组织原则办事等；</a:t>
            </a:r>
            <a:endParaRPr lang="en-US" altLang="zh-CN" sz="2000" b="1" dirty="0" smtClean="0">
              <a:solidFill>
                <a:srgbClr val="000099"/>
              </a:solidFill>
              <a:latin typeface="仿宋" pitchFamily="49" charset="-122"/>
              <a:ea typeface="仿宋" pitchFamily="49" charset="-122"/>
            </a:endParaRPr>
          </a:p>
          <a:p>
            <a:pPr>
              <a:buClr>
                <a:srgbClr val="C00000"/>
              </a:buClr>
              <a:buFont typeface="Wingdings" pitchFamily="2" charset="2"/>
              <a:buChar char="p"/>
            </a:pPr>
            <a:r>
              <a:rPr lang="en-US" altLang="zh-CN" sz="2400" b="1" dirty="0" smtClean="0">
                <a:solidFill>
                  <a:srgbClr val="000099"/>
                </a:solidFill>
                <a:latin typeface="宋体" pitchFamily="2" charset="-122"/>
                <a:ea typeface="宋体" pitchFamily="2" charset="-122"/>
              </a:rPr>
              <a:t>3.</a:t>
            </a:r>
            <a:r>
              <a:rPr lang="zh-CN" altLang="en-US" sz="2400" b="1" dirty="0" smtClean="0">
                <a:solidFill>
                  <a:srgbClr val="000099"/>
                </a:solidFill>
                <a:latin typeface="宋体" pitchFamily="2" charset="-122"/>
                <a:ea typeface="宋体" pitchFamily="2" charset="-122"/>
              </a:rPr>
              <a:t>作风建设上</a:t>
            </a:r>
            <a:endParaRPr lang="en-US" altLang="zh-CN" sz="2400" b="1" dirty="0" smtClean="0">
              <a:solidFill>
                <a:srgbClr val="000099"/>
              </a:solidFill>
              <a:latin typeface="宋体" pitchFamily="2" charset="-122"/>
              <a:ea typeface="宋体" pitchFamily="2" charset="-122"/>
            </a:endParaRPr>
          </a:p>
          <a:p>
            <a:pPr>
              <a:buClr>
                <a:srgbClr val="C00000"/>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一些党员宗旨观念淡薄，利己主义严重，漠视群众疾苦、与民争利、执法不公、吃拿卡要、假公济私、损害群众利益，在人民群众生命财产安全受到威胁时临危退缩等；</a:t>
            </a:r>
            <a:endParaRPr lang="en-US" altLang="zh-CN" sz="2000" b="1" dirty="0" smtClean="0">
              <a:solidFill>
                <a:srgbClr val="000099"/>
              </a:solidFill>
              <a:latin typeface="仿宋" pitchFamily="49" charset="-122"/>
              <a:ea typeface="仿宋" pitchFamily="49" charset="-122"/>
            </a:endParaRPr>
          </a:p>
          <a:p>
            <a:pPr>
              <a:buClr>
                <a:srgbClr val="C00000"/>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一些党员精神不振，工作消极懈怠，不作为、不会为、不善为，逃避责任，不起先锋模范作用等；</a:t>
            </a:r>
            <a:endParaRPr lang="en-US" altLang="zh-CN" sz="2000" b="1" dirty="0" smtClean="0">
              <a:solidFill>
                <a:srgbClr val="000099"/>
              </a:solidFill>
              <a:latin typeface="仿宋" pitchFamily="49" charset="-122"/>
              <a:ea typeface="仿宋" pitchFamily="49" charset="-122"/>
            </a:endParaRPr>
          </a:p>
          <a:p>
            <a:pPr>
              <a:buClr>
                <a:srgbClr val="C00000"/>
              </a:buClr>
              <a:buFont typeface="Wingdings" pitchFamily="2" charset="2"/>
              <a:buChar char="p"/>
            </a:pPr>
            <a:r>
              <a:rPr lang="en-US" altLang="zh-CN" sz="2400" b="1" dirty="0" smtClean="0">
                <a:solidFill>
                  <a:srgbClr val="000099"/>
                </a:solidFill>
                <a:latin typeface="宋体" pitchFamily="2" charset="-122"/>
                <a:ea typeface="宋体" pitchFamily="2" charset="-122"/>
              </a:rPr>
              <a:t>4.</a:t>
            </a:r>
            <a:r>
              <a:rPr lang="zh-CN" altLang="en-US" sz="2400" b="1" dirty="0" smtClean="0">
                <a:solidFill>
                  <a:srgbClr val="000099"/>
                </a:solidFill>
                <a:latin typeface="宋体" pitchFamily="2" charset="-122"/>
                <a:ea typeface="宋体" pitchFamily="2" charset="-122"/>
              </a:rPr>
              <a:t>道德建设上</a:t>
            </a:r>
            <a:endParaRPr lang="en-US" altLang="zh-CN" sz="2400" b="1" dirty="0" smtClean="0">
              <a:solidFill>
                <a:srgbClr val="000099"/>
              </a:solidFill>
              <a:latin typeface="宋体" pitchFamily="2" charset="-122"/>
              <a:ea typeface="宋体" pitchFamily="2" charset="-122"/>
            </a:endParaRPr>
          </a:p>
          <a:p>
            <a:pPr>
              <a:buClr>
                <a:srgbClr val="C00000"/>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一些党员道德行为，违反社会公德、职业道德、家庭美德，不注意个人品德，贪图享受、奢侈浪费等。</a:t>
            </a:r>
            <a:endParaRPr lang="zh-CN" altLang="en-US"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blinds(horizontal)">
                                      <p:cBhvr>
                                        <p:cTn id="7" dur="500"/>
                                        <p:tgtEl>
                                          <p:spTgt spid="4">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blinds(horizontal)">
                                      <p:cBhvr>
                                        <p:cTn id="10" dur="500"/>
                                        <p:tgtEl>
                                          <p:spTgt spid="4">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blinds(horizontal)">
                                      <p:cBhvr>
                                        <p:cTn id="13" dur="500"/>
                                        <p:tgtEl>
                                          <p:spTgt spid="4">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4">
                                            <p:txEl>
                                              <p:pRg st="5" end="5"/>
                                            </p:txEl>
                                          </p:spTgt>
                                        </p:tgtEl>
                                        <p:attrNameLst>
                                          <p:attrName>style.visibility</p:attrName>
                                        </p:attrNameLst>
                                      </p:cBhvr>
                                      <p:to>
                                        <p:strVal val="visible"/>
                                      </p:to>
                                    </p:set>
                                    <p:animEffect transition="in" filter="blinds(horizontal)">
                                      <p:cBhvr>
                                        <p:cTn id="18" dur="500"/>
                                        <p:tgtEl>
                                          <p:spTgt spid="4">
                                            <p:txEl>
                                              <p:pRg st="5" end="5"/>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animEffect transition="in" filter="blinds(horizontal)">
                                      <p:cBhvr>
                                        <p:cTn id="21"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23528" y="1340768"/>
            <a:ext cx="2232248" cy="3170099"/>
          </a:xfrm>
          <a:prstGeom prst="rect">
            <a:avLst/>
          </a:prstGeom>
        </p:spPr>
        <p:txBody>
          <a:bodyPr wrap="square">
            <a:spAutoFit/>
          </a:bodyPr>
          <a:lstStyle/>
          <a:p>
            <a:pPr>
              <a:buClr>
                <a:srgbClr val="C00000"/>
              </a:buClr>
              <a:buFont typeface="Wingdings" pitchFamily="2" charset="2"/>
              <a:buChar char="p"/>
              <a:defRPr/>
            </a:pPr>
            <a:r>
              <a:rPr lang="zh-CN" altLang="zh-CN" sz="2000" b="1" dirty="0" smtClean="0">
                <a:solidFill>
                  <a:srgbClr val="003296"/>
                </a:solidFill>
                <a:latin typeface="仿宋" pitchFamily="49" charset="-122"/>
                <a:ea typeface="仿宋" pitchFamily="49" charset="-122"/>
              </a:rPr>
              <a:t>根据“透明国际”发布的“</a:t>
            </a:r>
            <a:r>
              <a:rPr lang="en-US" altLang="zh-CN" sz="2000" b="1" dirty="0" smtClean="0">
                <a:solidFill>
                  <a:srgbClr val="003296"/>
                </a:solidFill>
                <a:latin typeface="仿宋" pitchFamily="49" charset="-122"/>
                <a:ea typeface="仿宋" pitchFamily="49" charset="-122"/>
              </a:rPr>
              <a:t>2015</a:t>
            </a:r>
            <a:r>
              <a:rPr lang="zh-CN" altLang="zh-CN" sz="2000" b="1" dirty="0" smtClean="0">
                <a:solidFill>
                  <a:srgbClr val="003296"/>
                </a:solidFill>
                <a:latin typeface="仿宋" pitchFamily="49" charset="-122"/>
                <a:ea typeface="仿宋" pitchFamily="49" charset="-122"/>
              </a:rPr>
              <a:t>全球清廉印象指数排行榜”</a:t>
            </a:r>
            <a:r>
              <a:rPr lang="en-US" altLang="zh-CN" sz="2000" b="1" dirty="0" smtClean="0">
                <a:solidFill>
                  <a:srgbClr val="003296"/>
                </a:solidFill>
                <a:latin typeface="仿宋" pitchFamily="49" charset="-122"/>
                <a:ea typeface="仿宋" pitchFamily="49" charset="-122"/>
              </a:rPr>
              <a:t>(CPI)</a:t>
            </a:r>
            <a:r>
              <a:rPr lang="zh-CN" altLang="zh-CN" sz="2000" b="1" dirty="0" smtClean="0">
                <a:solidFill>
                  <a:srgbClr val="003296"/>
                </a:solidFill>
                <a:latin typeface="仿宋" pitchFamily="49" charset="-122"/>
                <a:ea typeface="仿宋" pitchFamily="49" charset="-122"/>
              </a:rPr>
              <a:t>，中国得分为</a:t>
            </a:r>
            <a:r>
              <a:rPr lang="en-US" altLang="zh-CN" sz="2000" b="1" dirty="0" smtClean="0">
                <a:solidFill>
                  <a:srgbClr val="003296"/>
                </a:solidFill>
                <a:latin typeface="仿宋" pitchFamily="49" charset="-122"/>
                <a:ea typeface="仿宋" pitchFamily="49" charset="-122"/>
              </a:rPr>
              <a:t>37</a:t>
            </a:r>
            <a:r>
              <a:rPr lang="zh-CN" altLang="zh-CN" sz="2000" b="1" dirty="0" smtClean="0">
                <a:solidFill>
                  <a:srgbClr val="003296"/>
                </a:solidFill>
                <a:latin typeface="仿宋" pitchFamily="49" charset="-122"/>
                <a:ea typeface="仿宋" pitchFamily="49" charset="-122"/>
              </a:rPr>
              <a:t>分，比上一年</a:t>
            </a:r>
            <a:r>
              <a:rPr lang="zh-CN" altLang="en-US" sz="2000" b="1" dirty="0" smtClean="0">
                <a:solidFill>
                  <a:srgbClr val="003296"/>
                </a:solidFill>
                <a:latin typeface="仿宋" pitchFamily="49" charset="-122"/>
                <a:ea typeface="仿宋" pitchFamily="49" charset="-122"/>
              </a:rPr>
              <a:t>增加</a:t>
            </a:r>
            <a:r>
              <a:rPr lang="en-US" altLang="zh-CN" sz="2000" b="1" dirty="0" smtClean="0">
                <a:solidFill>
                  <a:srgbClr val="003296"/>
                </a:solidFill>
                <a:latin typeface="仿宋" pitchFamily="49" charset="-122"/>
                <a:ea typeface="仿宋" pitchFamily="49" charset="-122"/>
              </a:rPr>
              <a:t>1</a:t>
            </a:r>
            <a:r>
              <a:rPr lang="zh-CN" altLang="zh-CN" sz="2000" b="1" dirty="0" smtClean="0">
                <a:solidFill>
                  <a:srgbClr val="003296"/>
                </a:solidFill>
                <a:latin typeface="仿宋" pitchFamily="49" charset="-122"/>
                <a:ea typeface="仿宋" pitchFamily="49" charset="-122"/>
              </a:rPr>
              <a:t>分，排名从</a:t>
            </a:r>
            <a:r>
              <a:rPr lang="en-US" altLang="zh-CN" sz="2000" b="1" dirty="0" smtClean="0">
                <a:solidFill>
                  <a:srgbClr val="003296"/>
                </a:solidFill>
                <a:latin typeface="仿宋" pitchFamily="49" charset="-122"/>
                <a:ea typeface="仿宋" pitchFamily="49" charset="-122"/>
              </a:rPr>
              <a:t>100</a:t>
            </a:r>
            <a:r>
              <a:rPr lang="zh-CN" altLang="zh-CN" sz="2000" b="1" dirty="0" smtClean="0">
                <a:solidFill>
                  <a:srgbClr val="003296"/>
                </a:solidFill>
                <a:latin typeface="仿宋" pitchFamily="49" charset="-122"/>
                <a:ea typeface="仿宋" pitchFamily="49" charset="-122"/>
              </a:rPr>
              <a:t>名</a:t>
            </a:r>
            <a:r>
              <a:rPr lang="zh-CN" altLang="en-US" sz="2000" b="1" dirty="0" smtClean="0">
                <a:solidFill>
                  <a:srgbClr val="003296"/>
                </a:solidFill>
                <a:latin typeface="仿宋" pitchFamily="49" charset="-122"/>
                <a:ea typeface="仿宋" pitchFamily="49" charset="-122"/>
              </a:rPr>
              <a:t>提高</a:t>
            </a:r>
            <a:r>
              <a:rPr lang="zh-CN" altLang="zh-CN" sz="2000" b="1" dirty="0" smtClean="0">
                <a:solidFill>
                  <a:srgbClr val="003296"/>
                </a:solidFill>
                <a:latin typeface="仿宋" pitchFamily="49" charset="-122"/>
                <a:ea typeface="仿宋" pitchFamily="49" charset="-122"/>
              </a:rPr>
              <a:t>到</a:t>
            </a:r>
            <a:r>
              <a:rPr lang="en-US" altLang="zh-CN" sz="2000" b="1" dirty="0" smtClean="0">
                <a:solidFill>
                  <a:srgbClr val="003296"/>
                </a:solidFill>
                <a:latin typeface="仿宋" pitchFamily="49" charset="-122"/>
                <a:ea typeface="仿宋" pitchFamily="49" charset="-122"/>
              </a:rPr>
              <a:t>83</a:t>
            </a:r>
            <a:r>
              <a:rPr lang="zh-CN" altLang="zh-CN" sz="2000" b="1" dirty="0" smtClean="0">
                <a:solidFill>
                  <a:srgbClr val="003296"/>
                </a:solidFill>
                <a:latin typeface="仿宋" pitchFamily="49" charset="-122"/>
                <a:ea typeface="仿宋" pitchFamily="49" charset="-122"/>
              </a:rPr>
              <a:t>名。</a:t>
            </a:r>
            <a:r>
              <a:rPr lang="zh-CN" altLang="en-US" sz="2000" b="1" dirty="0" smtClean="0">
                <a:solidFill>
                  <a:srgbClr val="003296"/>
                </a:solidFill>
                <a:latin typeface="仿宋" pitchFamily="49" charset="-122"/>
                <a:ea typeface="仿宋" pitchFamily="49" charset="-122"/>
              </a:rPr>
              <a:t>（香港</a:t>
            </a:r>
            <a:r>
              <a:rPr lang="en-US" altLang="zh-CN" sz="2000" b="1" dirty="0" smtClean="0">
                <a:solidFill>
                  <a:srgbClr val="003296"/>
                </a:solidFill>
                <a:latin typeface="仿宋" pitchFamily="49" charset="-122"/>
                <a:ea typeface="仿宋" pitchFamily="49" charset="-122"/>
              </a:rPr>
              <a:t>75</a:t>
            </a:r>
            <a:r>
              <a:rPr lang="zh-CN" altLang="en-US" sz="2000" b="1" dirty="0" smtClean="0">
                <a:solidFill>
                  <a:srgbClr val="003296"/>
                </a:solidFill>
                <a:latin typeface="仿宋" pitchFamily="49" charset="-122"/>
                <a:ea typeface="仿宋" pitchFamily="49" charset="-122"/>
              </a:rPr>
              <a:t>分排名第</a:t>
            </a:r>
            <a:r>
              <a:rPr lang="en-US" altLang="zh-CN" sz="2000" b="1" dirty="0" smtClean="0">
                <a:solidFill>
                  <a:srgbClr val="003296"/>
                </a:solidFill>
                <a:latin typeface="仿宋" pitchFamily="49" charset="-122"/>
                <a:ea typeface="仿宋" pitchFamily="49" charset="-122"/>
              </a:rPr>
              <a:t>18</a:t>
            </a:r>
            <a:r>
              <a:rPr lang="zh-CN" altLang="en-US" sz="2000" b="1" dirty="0" smtClean="0">
                <a:solidFill>
                  <a:srgbClr val="003296"/>
                </a:solidFill>
                <a:latin typeface="仿宋" pitchFamily="49" charset="-122"/>
                <a:ea typeface="仿宋" pitchFamily="49" charset="-122"/>
              </a:rPr>
              <a:t>位，台湾</a:t>
            </a:r>
            <a:r>
              <a:rPr lang="en-US" altLang="zh-CN" sz="2000" b="1" dirty="0" smtClean="0">
                <a:solidFill>
                  <a:srgbClr val="003296"/>
                </a:solidFill>
                <a:latin typeface="仿宋" pitchFamily="49" charset="-122"/>
                <a:ea typeface="仿宋" pitchFamily="49" charset="-122"/>
              </a:rPr>
              <a:t>62</a:t>
            </a:r>
            <a:r>
              <a:rPr lang="zh-CN" altLang="en-US" sz="2000" b="1" dirty="0" smtClean="0">
                <a:solidFill>
                  <a:srgbClr val="003296"/>
                </a:solidFill>
                <a:latin typeface="仿宋" pitchFamily="49" charset="-122"/>
                <a:ea typeface="仿宋" pitchFamily="49" charset="-122"/>
              </a:rPr>
              <a:t>分排名第</a:t>
            </a:r>
            <a:r>
              <a:rPr lang="en-US" altLang="zh-CN" sz="2000" b="1" dirty="0" smtClean="0">
                <a:solidFill>
                  <a:srgbClr val="003296"/>
                </a:solidFill>
                <a:latin typeface="仿宋" pitchFamily="49" charset="-122"/>
                <a:ea typeface="仿宋" pitchFamily="49" charset="-122"/>
              </a:rPr>
              <a:t>30</a:t>
            </a:r>
            <a:r>
              <a:rPr lang="zh-CN" altLang="en-US" sz="2000" b="1" dirty="0" smtClean="0">
                <a:solidFill>
                  <a:srgbClr val="003296"/>
                </a:solidFill>
                <a:latin typeface="仿宋" pitchFamily="49" charset="-122"/>
                <a:ea typeface="仿宋" pitchFamily="49" charset="-122"/>
              </a:rPr>
              <a:t>位。） </a:t>
            </a:r>
            <a:endParaRPr lang="zh-CN" altLang="en-US" sz="2000" b="1" dirty="0" smtClean="0">
              <a:solidFill>
                <a:srgbClr val="003296"/>
              </a:solidFill>
              <a:latin typeface="仿宋" pitchFamily="49" charset="-122"/>
              <a:ea typeface="仿宋" pitchFamily="49" charset="-122"/>
            </a:endParaRPr>
          </a:p>
        </p:txBody>
      </p:sp>
      <p:sp>
        <p:nvSpPr>
          <p:cNvPr id="53249" name="Rectangle 1"/>
          <p:cNvSpPr>
            <a:spLocks noChangeArrowheads="1"/>
          </p:cNvSpPr>
          <p:nvPr/>
        </p:nvSpPr>
        <p:spPr bwMode="auto">
          <a:xfrm>
            <a:off x="4067944" y="145954"/>
            <a:ext cx="4032448" cy="6494085"/>
          </a:xfrm>
          <a:prstGeom prst="rect">
            <a:avLst/>
          </a:prstGeom>
          <a:solidFill>
            <a:schemeClr val="bg1"/>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lang="zh-CN" sz="2000" b="1" dirty="0" smtClean="0">
                <a:solidFill>
                  <a:srgbClr val="000099"/>
                </a:solidFill>
                <a:latin typeface="宋体" pitchFamily="2" charset="-122"/>
                <a:ea typeface="宋体" pitchFamily="2" charset="-122"/>
              </a:rPr>
              <a:t>中国历年清廉指数及世界排名</a:t>
            </a:r>
            <a:endParaRPr lang="zh-CN" sz="2000" b="1" dirty="0" smtClean="0">
              <a:solidFill>
                <a:srgbClr val="000099"/>
              </a:solidFill>
              <a:latin typeface="宋体" pitchFamily="2" charset="-122"/>
              <a:ea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b="1" dirty="0" smtClean="0">
                <a:solidFill>
                  <a:srgbClr val="000099"/>
                </a:solidFill>
                <a:latin typeface="仿宋" pitchFamily="49" charset="-122"/>
                <a:ea typeface="仿宋" pitchFamily="49" charset="-122"/>
              </a:rPr>
              <a:t>年度   得分   排名   国家</a:t>
            </a:r>
            <a:r>
              <a:rPr lang="zh-CN" altLang="zh-CN" b="1" dirty="0" smtClean="0">
                <a:solidFill>
                  <a:srgbClr val="000099"/>
                </a:solidFill>
                <a:latin typeface="仿宋" pitchFamily="49" charset="-122"/>
                <a:ea typeface="仿宋" pitchFamily="49" charset="-122"/>
              </a:rPr>
              <a:t>(</a:t>
            </a:r>
            <a:r>
              <a:rPr lang="zh-CN" b="1" dirty="0" smtClean="0">
                <a:solidFill>
                  <a:srgbClr val="000099"/>
                </a:solidFill>
                <a:latin typeface="仿宋" pitchFamily="49" charset="-122"/>
                <a:ea typeface="仿宋" pitchFamily="49" charset="-122"/>
              </a:rPr>
              <a:t>地区）</a:t>
            </a:r>
            <a:endParaRPr 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en-US" altLang="zh-CN" b="1" dirty="0" smtClean="0">
                <a:solidFill>
                  <a:srgbClr val="000099"/>
                </a:solidFill>
                <a:latin typeface="仿宋" pitchFamily="49" charset="-122"/>
                <a:ea typeface="仿宋" pitchFamily="49" charset="-122"/>
              </a:rPr>
              <a:t>2015    37     83     168</a:t>
            </a:r>
            <a:endParaRPr lang="en-US"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2014    36    100     175</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2013    40     80     177 </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2012    39     80     176   </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2011   3.6     75     183</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2010   3.5     78     178</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2009   3.6     79     180</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2008   3.6     72     180</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2007   3.5     72     179</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2006   3.3     70     163</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2005   3.2     78     158</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2004   3.4     71     145</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2003   3.4     66     133</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2002   3.5     59     102</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2001   3.5     57      91</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2000   3.1     63      90</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1999   3.4     58      99</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1998   3.5     52      85</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1997   2.9     41      52</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1996   2.4     50      52</a:t>
            </a:r>
            <a:endParaRPr lang="zh-CN" altLang="zh-CN" b="1" dirty="0" smtClean="0">
              <a:solidFill>
                <a:srgbClr val="000099"/>
              </a:solidFill>
              <a:latin typeface="仿宋" pitchFamily="49" charset="-122"/>
              <a:ea typeface="仿宋"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zh-CN" altLang="zh-CN" b="1" dirty="0" smtClean="0">
                <a:solidFill>
                  <a:srgbClr val="000099"/>
                </a:solidFill>
                <a:latin typeface="仿宋" pitchFamily="49" charset="-122"/>
                <a:ea typeface="仿宋" pitchFamily="49" charset="-122"/>
              </a:rPr>
              <a:t>1995   2.2     40      41</a:t>
            </a:r>
            <a:endParaRPr lang="zh-CN" altLang="zh-CN"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endParaRPr lang="zh-CN" altLang="en-US" sz="2400" b="1" dirty="0">
              <a:solidFill>
                <a:srgbClr val="003296"/>
              </a:solidFill>
              <a:latin typeface="仿宋" pitchFamily="49" charset="-122"/>
              <a:ea typeface="仿宋" pitchFamily="49" charset="-122"/>
            </a:endParaRPr>
          </a:p>
        </p:txBody>
      </p:sp>
      <p:pic>
        <p:nvPicPr>
          <p:cNvPr id="10242" name="Picture 2" descr="c:\users\guowei\appdata\roaming\360se6\User Data\temp\002hAhVJty6O7Lr7uUg70.gif"/>
          <p:cNvPicPr>
            <a:picLocks noChangeAspect="1" noChangeArrowheads="1"/>
          </p:cNvPicPr>
          <p:nvPr/>
        </p:nvPicPr>
        <p:blipFill>
          <a:blip r:embed="rId1" cstate="print"/>
          <a:srcRect/>
          <a:stretch>
            <a:fillRect/>
          </a:stretch>
        </p:blipFill>
        <p:spPr bwMode="auto">
          <a:xfrm>
            <a:off x="0" y="0"/>
            <a:ext cx="9144000" cy="6858000"/>
          </a:xfrm>
          <a:prstGeom prst="rect">
            <a:avLst/>
          </a:prstGeom>
          <a:noFill/>
        </p:spPr>
      </p:pic>
    </p:spTree>
  </p:cSld>
  <p:clrMapOvr>
    <a:masterClrMapping/>
  </p:clrMapOvr>
  <p:transition>
    <p:blinds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2924944"/>
            <a:ext cx="8642350" cy="1008063"/>
          </a:xfrm>
        </p:spPr>
        <p:txBody>
          <a:bodyPr/>
          <a:lstStyle/>
          <a:p>
            <a:r>
              <a:rPr lang="zh-CN" altLang="en-US" sz="4000" dirty="0" smtClean="0">
                <a:solidFill>
                  <a:srgbClr val="C00000"/>
                </a:solidFill>
                <a:latin typeface="+mj-ea"/>
              </a:rPr>
              <a:t>二、党章党规的主要内容</a:t>
            </a:r>
            <a:endParaRPr lang="zh-CN" altLang="en-US" sz="4000" dirty="0"/>
          </a:p>
        </p:txBody>
      </p:sp>
    </p:spTree>
  </p:cSld>
  <p:clrMapOvr>
    <a:masterClrMapping/>
  </p:clrMapOvr>
  <p:transition>
    <p:blinds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sz="3600" dirty="0" smtClean="0">
                <a:solidFill>
                  <a:srgbClr val="C00000"/>
                </a:solidFill>
              </a:rPr>
              <a:t>目  录</a:t>
            </a:r>
            <a:endParaRPr lang="zh-CN" altLang="en-US" sz="3600" dirty="0">
              <a:solidFill>
                <a:srgbClr val="C00000"/>
              </a:solidFill>
            </a:endParaRPr>
          </a:p>
        </p:txBody>
      </p:sp>
      <p:sp>
        <p:nvSpPr>
          <p:cNvPr id="7" name="内容占位符 6"/>
          <p:cNvSpPr>
            <a:spLocks noGrp="1"/>
          </p:cNvSpPr>
          <p:nvPr>
            <p:ph idx="1"/>
          </p:nvPr>
        </p:nvSpPr>
        <p:spPr>
          <a:xfrm>
            <a:off x="468313" y="2276871"/>
            <a:ext cx="8280400" cy="4268391"/>
          </a:xfrm>
        </p:spPr>
        <p:txBody>
          <a:bodyPr/>
          <a:lstStyle/>
          <a:p>
            <a:r>
              <a:rPr lang="zh-CN" altLang="en-US" sz="3200" b="1" dirty="0" smtClean="0">
                <a:solidFill>
                  <a:srgbClr val="000099"/>
                </a:solidFill>
                <a:latin typeface="宋体" pitchFamily="2" charset="-122"/>
                <a:ea typeface="宋体" pitchFamily="2" charset="-122"/>
              </a:rPr>
              <a:t>一、为什么要学习党章党规</a:t>
            </a:r>
            <a:endParaRPr lang="en-US" altLang="zh-CN" sz="3200" b="1" dirty="0" smtClean="0">
              <a:solidFill>
                <a:srgbClr val="000099"/>
              </a:solidFill>
              <a:latin typeface="宋体" pitchFamily="2" charset="-122"/>
              <a:ea typeface="宋体" pitchFamily="2" charset="-122"/>
            </a:endParaRPr>
          </a:p>
          <a:p>
            <a:r>
              <a:rPr lang="zh-CN" altLang="en-US" sz="3200" b="1" dirty="0" smtClean="0">
                <a:solidFill>
                  <a:srgbClr val="000099"/>
                </a:solidFill>
                <a:latin typeface="宋体" pitchFamily="2" charset="-122"/>
                <a:ea typeface="宋体" pitchFamily="2" charset="-122"/>
              </a:rPr>
              <a:t>二、党章党规的主要内容</a:t>
            </a:r>
            <a:endParaRPr lang="en-US" altLang="zh-CN" sz="3200" b="1" dirty="0" smtClean="0">
              <a:solidFill>
                <a:srgbClr val="000099"/>
              </a:solidFill>
              <a:latin typeface="宋体" pitchFamily="2" charset="-122"/>
              <a:ea typeface="宋体" pitchFamily="2" charset="-122"/>
            </a:endParaRPr>
          </a:p>
          <a:p>
            <a:r>
              <a:rPr lang="zh-CN" altLang="en-US" sz="3200" b="1" dirty="0" smtClean="0">
                <a:solidFill>
                  <a:srgbClr val="000099"/>
                </a:solidFill>
                <a:latin typeface="宋体" pitchFamily="2" charset="-122"/>
                <a:ea typeface="宋体" pitchFamily="2" charset="-122"/>
              </a:rPr>
              <a:t>三、按照党章党规要求做合格共产党员</a:t>
            </a:r>
            <a:endParaRPr lang="zh-CN" altLang="en-US" sz="3200" b="1" dirty="0">
              <a:solidFill>
                <a:srgbClr val="000099"/>
              </a:solidFill>
              <a:latin typeface="宋体" pitchFamily="2" charset="-122"/>
              <a:ea typeface="宋体" pitchFamily="2"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linds(horizont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blinds(horizont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blinds(horizontal)">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sz="3600" dirty="0" smtClean="0"/>
              <a:t>（一）</a:t>
            </a:r>
            <a:r>
              <a:rPr lang="zh-CN" altLang="zh-CN" sz="3600" dirty="0" smtClean="0"/>
              <a:t>党章是党的总章程</a:t>
            </a:r>
            <a:r>
              <a:rPr lang="zh-CN" altLang="en-US" sz="3600" dirty="0" smtClean="0"/>
              <a:t>和根本大法</a:t>
            </a:r>
            <a:endParaRPr lang="zh-CN" altLang="en-US" sz="3600" dirty="0"/>
          </a:p>
        </p:txBody>
      </p:sp>
      <p:sp>
        <p:nvSpPr>
          <p:cNvPr id="3" name="内容占位符 2"/>
          <p:cNvSpPr>
            <a:spLocks noGrp="1"/>
          </p:cNvSpPr>
          <p:nvPr>
            <p:ph idx="1"/>
          </p:nvPr>
        </p:nvSpPr>
        <p:spPr>
          <a:xfrm>
            <a:off x="539552" y="1628775"/>
            <a:ext cx="8136904" cy="4916488"/>
          </a:xfrm>
        </p:spPr>
        <p:txBody>
          <a:bodyPr/>
          <a:lstStyle/>
          <a:p>
            <a:r>
              <a:rPr lang="en-US" altLang="zh-CN" sz="2400" b="1" dirty="0" smtClean="0">
                <a:solidFill>
                  <a:srgbClr val="000099"/>
                </a:solidFill>
                <a:latin typeface="宋体" pitchFamily="2" charset="-122"/>
                <a:ea typeface="宋体" pitchFamily="2" charset="-122"/>
              </a:rPr>
              <a:t>1.</a:t>
            </a:r>
            <a:r>
              <a:rPr lang="zh-CN" altLang="en-US" sz="2400" b="1" dirty="0" smtClean="0">
                <a:solidFill>
                  <a:srgbClr val="000099"/>
                </a:solidFill>
                <a:latin typeface="宋体" pitchFamily="2" charset="-122"/>
                <a:ea typeface="宋体" pitchFamily="2" charset="-122"/>
              </a:rPr>
              <a:t>党章的地位和作用</a:t>
            </a:r>
            <a:endParaRPr lang="en-US" altLang="zh-CN" sz="2400" b="1" dirty="0" smtClean="0">
              <a:solidFill>
                <a:srgbClr val="000099"/>
              </a:solidFill>
              <a:latin typeface="宋体" pitchFamily="2" charset="-122"/>
              <a:ea typeface="宋体" pitchFamily="2" charset="-122"/>
            </a:endParaRPr>
          </a:p>
          <a:p>
            <a:pPr>
              <a:buNone/>
            </a:pPr>
            <a:r>
              <a:rPr lang="en-US" altLang="zh-CN" sz="2400" b="1" dirty="0" smtClean="0">
                <a:solidFill>
                  <a:srgbClr val="000099"/>
                </a:solidFill>
                <a:latin typeface="宋体" pitchFamily="2" charset="-122"/>
                <a:ea typeface="宋体" pitchFamily="2" charset="-122"/>
              </a:rPr>
              <a:t>  </a:t>
            </a:r>
            <a:r>
              <a:rPr lang="zh-CN" altLang="zh-CN" sz="2000" b="1" dirty="0" smtClean="0">
                <a:solidFill>
                  <a:srgbClr val="000099"/>
                </a:solidFill>
                <a:latin typeface="仿宋" pitchFamily="49" charset="-122"/>
                <a:ea typeface="仿宋" pitchFamily="49" charset="-122"/>
              </a:rPr>
              <a:t>《中国共产党章程》，简称党章，是党的全国代表大会通过的党的最根本的纲领性文件，代表了全党的根本利益和意志，是党的根本大法</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Font typeface="Wingdings" pitchFamily="2" charset="2"/>
              <a:buChar char="p"/>
            </a:pP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1）</a:t>
            </a:r>
            <a:r>
              <a:rPr lang="zh-CN" altLang="en-US" sz="2000" b="1" dirty="0" smtClean="0">
                <a:solidFill>
                  <a:srgbClr val="000099"/>
                </a:solidFill>
                <a:latin typeface="仿宋" pitchFamily="49" charset="-122"/>
                <a:ea typeface="仿宋" pitchFamily="49" charset="-122"/>
              </a:rPr>
              <a:t>党章</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是一面公开树立起的旗帜</a:t>
            </a:r>
            <a:r>
              <a:rPr lang="en-US"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None/>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集中体现了党的性质和宗旨、党的理论和路线方针政策、党的重要主张</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Font typeface="Wingdings" pitchFamily="2" charset="2"/>
              <a:buChar char="p"/>
            </a:pP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2）</a:t>
            </a:r>
            <a:r>
              <a:rPr lang="zh-CN" altLang="en-US" sz="2000" b="1" dirty="0" smtClean="0">
                <a:solidFill>
                  <a:srgbClr val="000099"/>
                </a:solidFill>
                <a:latin typeface="仿宋" pitchFamily="49" charset="-122"/>
                <a:ea typeface="仿宋" pitchFamily="49" charset="-122"/>
              </a:rPr>
              <a:t>党章</a:t>
            </a:r>
            <a:r>
              <a:rPr lang="zh-CN" altLang="zh-CN" sz="2000" b="1" dirty="0" smtClean="0">
                <a:solidFill>
                  <a:srgbClr val="000099"/>
                </a:solidFill>
                <a:latin typeface="仿宋" pitchFamily="49" charset="-122"/>
                <a:ea typeface="仿宋" pitchFamily="49" charset="-122"/>
              </a:rPr>
              <a:t>是全党必须遵循的总规矩</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None/>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规定了党的重要制度和体制机制</a:t>
            </a:r>
            <a:r>
              <a:rPr lang="zh-CN" altLang="en-US" sz="2000" b="1" dirty="0" smtClean="0">
                <a:solidFill>
                  <a:srgbClr val="000099"/>
                </a:solidFill>
                <a:latin typeface="仿宋" pitchFamily="49" charset="-122"/>
                <a:ea typeface="仿宋" pitchFamily="49" charset="-122"/>
              </a:rPr>
              <a:t>和</a:t>
            </a:r>
            <a:r>
              <a:rPr lang="zh-CN" altLang="zh-CN" sz="2000" b="1" dirty="0" smtClean="0">
                <a:solidFill>
                  <a:srgbClr val="000099"/>
                </a:solidFill>
                <a:latin typeface="仿宋" pitchFamily="49" charset="-122"/>
                <a:ea typeface="仿宋" pitchFamily="49" charset="-122"/>
              </a:rPr>
              <a:t>全党必须共同遵守的根本行为规范。</a:t>
            </a:r>
            <a:endParaRPr lang="en-US" altLang="zh-CN" sz="2000" b="1" dirty="0" smtClean="0">
              <a:solidFill>
                <a:srgbClr val="000099"/>
              </a:solidFill>
              <a:latin typeface="仿宋" pitchFamily="49" charset="-122"/>
              <a:ea typeface="仿宋" pitchFamily="49" charset="-122"/>
            </a:endParaRPr>
          </a:p>
          <a:p>
            <a:r>
              <a:rPr lang="en-US" altLang="zh-CN" sz="2400" b="1" dirty="0" smtClean="0">
                <a:solidFill>
                  <a:srgbClr val="000099"/>
                </a:solidFill>
                <a:latin typeface="宋体" pitchFamily="2" charset="-122"/>
                <a:ea typeface="宋体" pitchFamily="2" charset="-122"/>
              </a:rPr>
              <a:t> </a:t>
            </a:r>
            <a:r>
              <a:rPr lang="zh-CN" altLang="zh-CN" sz="2400" b="1" dirty="0" smtClean="0">
                <a:solidFill>
                  <a:srgbClr val="000099"/>
                </a:solidFill>
                <a:latin typeface="宋体" pitchFamily="2" charset="-122"/>
                <a:ea typeface="宋体" pitchFamily="2" charset="-122"/>
              </a:rPr>
              <a:t>学习党章、遵守党章、贯彻党章、维护党章</a:t>
            </a:r>
            <a:r>
              <a:rPr lang="zh-CN" altLang="en-US" sz="2400" b="1" dirty="0" smtClean="0">
                <a:solidFill>
                  <a:srgbClr val="000099"/>
                </a:solidFill>
                <a:latin typeface="宋体" pitchFamily="2" charset="-122"/>
                <a:ea typeface="宋体" pitchFamily="2" charset="-122"/>
              </a:rPr>
              <a:t>。</a:t>
            </a:r>
            <a:endParaRPr lang="zh-CN" altLang="en-US" sz="2400" b="1" dirty="0">
              <a:solidFill>
                <a:srgbClr val="000099"/>
              </a:solidFill>
              <a:latin typeface="宋体" pitchFamily="2" charset="-122"/>
              <a:ea typeface="宋体" pitchFamily="2"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linds(horizontal)">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linds(horizontal)">
                                      <p:cBhvr>
                                        <p:cTn id="25" dur="500"/>
                                        <p:tgtEl>
                                          <p:spTgt spid="3">
                                            <p:txEl>
                                              <p:pRg st="4" end="4"/>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linds(horizontal)">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blinds(horizontal)">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8313" y="908720"/>
            <a:ext cx="8280400" cy="5636543"/>
          </a:xfrm>
        </p:spPr>
        <p:txBody>
          <a:bodyPr/>
          <a:lstStyle/>
          <a:p>
            <a:r>
              <a:rPr lang="en-US" altLang="zh-CN" sz="2400" b="1" dirty="0" smtClean="0">
                <a:solidFill>
                  <a:srgbClr val="000099"/>
                </a:solidFill>
                <a:latin typeface="宋体" pitchFamily="2" charset="-122"/>
                <a:ea typeface="宋体" pitchFamily="2" charset="-122"/>
              </a:rPr>
              <a:t>2.</a:t>
            </a:r>
            <a:r>
              <a:rPr lang="zh-CN" altLang="en-US" sz="2400" b="1" dirty="0" smtClean="0">
                <a:solidFill>
                  <a:srgbClr val="000099"/>
                </a:solidFill>
                <a:latin typeface="宋体" pitchFamily="2" charset="-122"/>
                <a:ea typeface="宋体" pitchFamily="2" charset="-122"/>
              </a:rPr>
              <a:t>党章的制定和修改</a:t>
            </a:r>
            <a:endParaRPr lang="en-US" altLang="zh-CN" sz="2000" dirty="0" smtClean="0"/>
          </a:p>
          <a:p>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一大</a:t>
            </a:r>
            <a:r>
              <a:rPr lang="zh-CN" altLang="en-US" sz="2000" b="1" dirty="0" smtClean="0">
                <a:solidFill>
                  <a:srgbClr val="000099"/>
                </a:solidFill>
                <a:latin typeface="仿宋" pitchFamily="49" charset="-122"/>
                <a:ea typeface="仿宋" pitchFamily="49" charset="-122"/>
              </a:rPr>
              <a:t>党章叫</a:t>
            </a:r>
            <a:r>
              <a:rPr lang="zh-CN" altLang="zh-CN" sz="2000" b="1" dirty="0" smtClean="0">
                <a:solidFill>
                  <a:srgbClr val="000099"/>
                </a:solidFill>
                <a:latin typeface="仿宋" pitchFamily="49" charset="-122"/>
                <a:ea typeface="仿宋" pitchFamily="49" charset="-122"/>
              </a:rPr>
              <a:t>《中国共产党纲领 》</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共十五条，规定了党的名称、性质和纲领，提出了党的最终奋斗目标。对党的组织章程、党的组织原则、组织机构和发展党员作了明确的规定。</a:t>
            </a:r>
            <a:endParaRPr lang="en-US" altLang="zh-CN" sz="2000" b="1" dirty="0" smtClean="0">
              <a:solidFill>
                <a:srgbClr val="000099"/>
              </a:solidFill>
              <a:latin typeface="仿宋" pitchFamily="49" charset="-122"/>
              <a:ea typeface="仿宋" pitchFamily="49" charset="-122"/>
            </a:endParaRPr>
          </a:p>
          <a:p>
            <a:r>
              <a:rPr lang="zh-CN" altLang="en-US" sz="2000" b="1" dirty="0" smtClean="0">
                <a:solidFill>
                  <a:srgbClr val="000099"/>
                </a:solidFill>
                <a:latin typeface="仿宋" pitchFamily="49" charset="-122"/>
                <a:ea typeface="仿宋" pitchFamily="49" charset="-122"/>
              </a:rPr>
              <a:t> 二大起称</a:t>
            </a:r>
            <a:r>
              <a:rPr lang="zh-CN" altLang="zh-CN" sz="2000" b="1" dirty="0" smtClean="0">
                <a:solidFill>
                  <a:srgbClr val="000099"/>
                </a:solidFill>
                <a:latin typeface="仿宋" pitchFamily="49" charset="-122"/>
                <a:ea typeface="仿宋" pitchFamily="49" charset="-122"/>
              </a:rPr>
              <a:t>《中国共产党章程》</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共六章，二十九条。章程明确提出了党的最低纲领；详尽地规定了党员条件和入党手续</a:t>
            </a:r>
            <a:r>
              <a:rPr lang="zh-CN" altLang="en-US" sz="2000" b="1" dirty="0" smtClean="0">
                <a:solidFill>
                  <a:srgbClr val="000099"/>
                </a:solidFill>
                <a:latin typeface="仿宋" pitchFamily="49" charset="-122"/>
                <a:ea typeface="仿宋" pitchFamily="49" charset="-122"/>
              </a:rPr>
              <a:t>；并</a:t>
            </a:r>
            <a:r>
              <a:rPr lang="zh-CN" altLang="zh-CN" sz="2000" b="1" dirty="0" smtClean="0">
                <a:solidFill>
                  <a:srgbClr val="000099"/>
                </a:solidFill>
                <a:latin typeface="仿宋" pitchFamily="49" charset="-122"/>
                <a:ea typeface="仿宋" pitchFamily="49" charset="-122"/>
              </a:rPr>
              <a:t>对党的组织原则、组织机构、党的纪律和制度作了具体的规定。这是中国共产党第一部比较完整的章程</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一大到六大的六部党章，是在共产国际直接指导帮助下制定的。</a:t>
            </a:r>
            <a:endParaRPr lang="en-US" altLang="zh-CN" sz="2000" b="1" dirty="0" smtClean="0">
              <a:solidFill>
                <a:srgbClr val="000099"/>
              </a:solidFill>
              <a:latin typeface="仿宋" pitchFamily="49" charset="-122"/>
              <a:ea typeface="仿宋" pitchFamily="49" charset="-122"/>
            </a:endParaRPr>
          </a:p>
          <a:p>
            <a:r>
              <a:rPr lang="en-US" altLang="zh-CN" sz="2000" b="1" dirty="0" smtClean="0">
                <a:solidFill>
                  <a:srgbClr val="000099"/>
                </a:solidFill>
                <a:latin typeface="仿宋" pitchFamily="49" charset="-122"/>
                <a:ea typeface="仿宋" pitchFamily="49" charset="-122"/>
              </a:rPr>
              <a:t> 1945</a:t>
            </a:r>
            <a:r>
              <a:rPr lang="zh-CN" altLang="zh-CN" sz="2000" b="1" dirty="0" smtClean="0">
                <a:solidFill>
                  <a:srgbClr val="000099"/>
                </a:solidFill>
                <a:latin typeface="仿宋" pitchFamily="49" charset="-122"/>
                <a:ea typeface="仿宋" pitchFamily="49" charset="-122"/>
              </a:rPr>
              <a:t>年七大制定的党章，是在</a:t>
            </a:r>
            <a:r>
              <a:rPr lang="en-US" altLang="zh-CN" sz="2000" b="1" dirty="0" smtClean="0">
                <a:solidFill>
                  <a:srgbClr val="000099"/>
                </a:solidFill>
                <a:latin typeface="仿宋" pitchFamily="49" charset="-122"/>
                <a:ea typeface="仿宋" pitchFamily="49" charset="-122"/>
              </a:rPr>
              <a:t>1943</a:t>
            </a:r>
            <a:r>
              <a:rPr lang="zh-CN" altLang="zh-CN" sz="2000" b="1" dirty="0" smtClean="0">
                <a:solidFill>
                  <a:srgbClr val="000099"/>
                </a:solidFill>
                <a:latin typeface="仿宋" pitchFamily="49" charset="-122"/>
                <a:ea typeface="仿宋" pitchFamily="49" charset="-122"/>
              </a:rPr>
              <a:t>年共产国际解散后由中国共产党独立自主制订的。</a:t>
            </a:r>
            <a:endParaRPr lang="en-US" altLang="zh-CN" sz="2000" b="1" dirty="0" smtClean="0">
              <a:solidFill>
                <a:srgbClr val="000099"/>
              </a:solidFill>
              <a:latin typeface="仿宋" pitchFamily="49" charset="-122"/>
              <a:ea typeface="仿宋" pitchFamily="49" charset="-122"/>
            </a:endParaRPr>
          </a:p>
          <a:p>
            <a:r>
              <a:rPr lang="zh-CN" altLang="en-US" sz="2000" b="1" dirty="0" smtClean="0">
                <a:solidFill>
                  <a:srgbClr val="000099"/>
                </a:solidFill>
                <a:latin typeface="仿宋" pitchFamily="49" charset="-122"/>
                <a:ea typeface="仿宋" pitchFamily="49" charset="-122"/>
              </a:rPr>
              <a:t> 党的一大到十八大，每一次代表大会都对党章进行了制定、修改。</a:t>
            </a:r>
            <a:endParaRPr lang="en-US" altLang="zh-CN" sz="2000" b="1" dirty="0" smtClean="0">
              <a:solidFill>
                <a:srgbClr val="000099"/>
              </a:solidFill>
              <a:latin typeface="仿宋" pitchFamily="49" charset="-122"/>
              <a:ea typeface="仿宋" pitchFamily="49" charset="-122"/>
            </a:endParaRPr>
          </a:p>
          <a:p>
            <a:endParaRPr lang="zh-CN" altLang="en-US" sz="2000" b="1" dirty="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620688"/>
            <a:ext cx="8568951" cy="5924575"/>
          </a:xfrm>
        </p:spPr>
        <p:txBody>
          <a:bodyPr/>
          <a:lstStyle/>
          <a:p>
            <a:pPr>
              <a:defRPr/>
            </a:pPr>
            <a:r>
              <a:rPr lang="zh-CN" altLang="en-US" sz="2400" b="1" dirty="0" smtClean="0">
                <a:solidFill>
                  <a:srgbClr val="000099"/>
                </a:solidFill>
                <a:latin typeface="宋体" pitchFamily="2" charset="-122"/>
                <a:ea typeface="宋体" pitchFamily="2" charset="-122"/>
              </a:rPr>
              <a:t>十八大对</a:t>
            </a:r>
            <a:r>
              <a:rPr lang="zh-CN" altLang="zh-CN" sz="2400" b="1" dirty="0" smtClean="0">
                <a:solidFill>
                  <a:srgbClr val="000099"/>
                </a:solidFill>
                <a:latin typeface="宋体" pitchFamily="2" charset="-122"/>
                <a:ea typeface="宋体" pitchFamily="2" charset="-122"/>
              </a:rPr>
              <a:t>党章修改的内容归纳起来为</a:t>
            </a:r>
            <a:r>
              <a:rPr lang="en-US" altLang="zh-CN" sz="2400" b="1" dirty="0" smtClean="0">
                <a:solidFill>
                  <a:srgbClr val="000099"/>
                </a:solidFill>
                <a:latin typeface="宋体" pitchFamily="2" charset="-122"/>
                <a:ea typeface="宋体" pitchFamily="2" charset="-122"/>
              </a:rPr>
              <a:t>15</a:t>
            </a:r>
            <a:r>
              <a:rPr lang="zh-CN" altLang="zh-CN" sz="2400" b="1" dirty="0" smtClean="0">
                <a:solidFill>
                  <a:srgbClr val="000099"/>
                </a:solidFill>
                <a:latin typeface="宋体" pitchFamily="2" charset="-122"/>
                <a:ea typeface="宋体" pitchFamily="2" charset="-122"/>
              </a:rPr>
              <a:t>条，主要集中在</a:t>
            </a:r>
            <a:r>
              <a:rPr lang="en-US" altLang="zh-CN" sz="2400" b="1" dirty="0" smtClean="0">
                <a:solidFill>
                  <a:srgbClr val="000099"/>
                </a:solidFill>
                <a:latin typeface="宋体" pitchFamily="2" charset="-122"/>
                <a:ea typeface="宋体" pitchFamily="2" charset="-122"/>
              </a:rPr>
              <a:t>6</a:t>
            </a:r>
            <a:r>
              <a:rPr lang="zh-CN" altLang="zh-CN" sz="2400" b="1" dirty="0" smtClean="0">
                <a:solidFill>
                  <a:srgbClr val="000099"/>
                </a:solidFill>
                <a:latin typeface="宋体" pitchFamily="2" charset="-122"/>
                <a:ea typeface="宋体" pitchFamily="2" charset="-122"/>
              </a:rPr>
              <a:t>个方面</a:t>
            </a:r>
            <a:r>
              <a:rPr lang="zh-CN" altLang="en-US" sz="2400" b="1" dirty="0" smtClean="0">
                <a:solidFill>
                  <a:srgbClr val="000099"/>
                </a:solidFill>
                <a:latin typeface="宋体" pitchFamily="2" charset="-122"/>
                <a:ea typeface="宋体" pitchFamily="2" charset="-122"/>
              </a:rPr>
              <a:t>：</a:t>
            </a:r>
            <a:endParaRPr lang="en-US" altLang="zh-CN" sz="2400" b="1" dirty="0" smtClean="0">
              <a:solidFill>
                <a:srgbClr val="000099"/>
              </a:solidFill>
              <a:latin typeface="宋体" pitchFamily="2" charset="-122"/>
              <a:ea typeface="宋体" pitchFamily="2" charset="-122"/>
            </a:endParaRPr>
          </a:p>
          <a:p>
            <a:pPr>
              <a:buFont typeface="Arial" pitchFamily="34" charset="0"/>
              <a:buChar char="•"/>
              <a:defRPr/>
            </a:pPr>
            <a:r>
              <a:rPr lang="en-US" altLang="zh-CN" sz="2000" b="1" dirty="0" smtClean="0">
                <a:solidFill>
                  <a:srgbClr val="000099"/>
                </a:solidFill>
                <a:latin typeface="仿宋" pitchFamily="49" charset="-122"/>
                <a:ea typeface="仿宋" pitchFamily="49" charset="-122"/>
              </a:rPr>
              <a:t>（1</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对科学发展观的地位作出定位和阐述</a:t>
            </a:r>
            <a:endParaRPr lang="en-US" altLang="zh-CN" sz="2000" b="1" dirty="0" smtClean="0">
              <a:solidFill>
                <a:srgbClr val="000099"/>
              </a:solidFill>
              <a:latin typeface="仿宋" pitchFamily="49" charset="-122"/>
              <a:ea typeface="仿宋" pitchFamily="49" charset="-122"/>
            </a:endParaRPr>
          </a:p>
          <a:p>
            <a:pPr>
              <a:buNone/>
              <a:defRP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把科学发展观列入党的指导思想。</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defRPr/>
            </a:pP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2</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充实完善中国特色社会主义重要成就的内容</a:t>
            </a:r>
            <a:endParaRPr lang="en-US" altLang="zh-CN" sz="2000" b="1" dirty="0" smtClean="0">
              <a:solidFill>
                <a:srgbClr val="000099"/>
              </a:solidFill>
              <a:latin typeface="仿宋" pitchFamily="49" charset="-122"/>
              <a:ea typeface="仿宋" pitchFamily="49" charset="-122"/>
            </a:endParaRPr>
          </a:p>
          <a:p>
            <a:pPr>
              <a:buNone/>
              <a:defRP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道路、理论体系、制度。</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defRPr/>
            </a:pPr>
            <a:r>
              <a:rPr lang="en-US" altLang="zh-CN" sz="2000" b="1" dirty="0" smtClean="0">
                <a:solidFill>
                  <a:srgbClr val="000099"/>
                </a:solidFill>
                <a:latin typeface="仿宋" pitchFamily="49" charset="-122"/>
                <a:ea typeface="仿宋" pitchFamily="49" charset="-122"/>
              </a:rPr>
              <a:t>（3</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充实了坚持改革开放的内容</a:t>
            </a:r>
            <a:endParaRPr lang="en-US" altLang="zh-CN" sz="2000" b="1" dirty="0" smtClean="0">
              <a:solidFill>
                <a:srgbClr val="000099"/>
              </a:solidFill>
              <a:latin typeface="仿宋" pitchFamily="49" charset="-122"/>
              <a:ea typeface="仿宋" pitchFamily="49" charset="-122"/>
            </a:endParaRPr>
          </a:p>
          <a:p>
            <a:pPr>
              <a:buNone/>
              <a:defRP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增写了只有改革开放，才能发展中国、发展社会主义、发展马克思主义的内容。</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defRPr/>
            </a:pPr>
            <a:r>
              <a:rPr lang="en-US" altLang="zh-CN" sz="2000" b="1" dirty="0" smtClean="0">
                <a:solidFill>
                  <a:srgbClr val="000099"/>
                </a:solidFill>
                <a:latin typeface="仿宋" pitchFamily="49" charset="-122"/>
                <a:ea typeface="仿宋" pitchFamily="49" charset="-122"/>
              </a:rPr>
              <a:t>（4</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充实了中国特色社会主义总体布局的内容</a:t>
            </a:r>
            <a:endParaRPr lang="en-US" altLang="zh-CN" sz="2000" b="1" dirty="0" smtClean="0">
              <a:solidFill>
                <a:srgbClr val="000099"/>
              </a:solidFill>
              <a:latin typeface="仿宋" pitchFamily="49" charset="-122"/>
              <a:ea typeface="仿宋" pitchFamily="49" charset="-122"/>
            </a:endParaRPr>
          </a:p>
          <a:p>
            <a:pPr>
              <a:buNone/>
              <a:defRP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增加</a:t>
            </a:r>
            <a:r>
              <a:rPr lang="zh-CN" altLang="zh-CN" sz="2000" b="1" dirty="0" smtClean="0">
                <a:solidFill>
                  <a:srgbClr val="000099"/>
                </a:solidFill>
                <a:latin typeface="仿宋" pitchFamily="49" charset="-122"/>
                <a:ea typeface="仿宋" pitchFamily="49" charset="-122"/>
              </a:rPr>
              <a:t>生态文明建设</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defRPr/>
            </a:pPr>
            <a:r>
              <a:rPr lang="en-US" altLang="zh-CN" sz="2000" b="1" dirty="0" smtClean="0">
                <a:solidFill>
                  <a:srgbClr val="000099"/>
                </a:solidFill>
                <a:latin typeface="仿宋" pitchFamily="49" charset="-122"/>
                <a:ea typeface="仿宋" pitchFamily="49" charset="-122"/>
              </a:rPr>
              <a:t>（5</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充实完善关于党的建设总体要求的内容</a:t>
            </a:r>
            <a:endParaRPr lang="en-US" altLang="zh-CN" sz="2000" b="1" dirty="0" smtClean="0">
              <a:solidFill>
                <a:srgbClr val="000099"/>
              </a:solidFill>
              <a:latin typeface="仿宋" pitchFamily="49" charset="-122"/>
              <a:ea typeface="仿宋" pitchFamily="49" charset="-122"/>
            </a:endParaRPr>
          </a:p>
          <a:p>
            <a:pPr>
              <a:buNone/>
              <a:defRP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增写纯洁性建设，整体推进党的思想建设、组织建设、作风建设、反腐倡廉建设、制度建设，全面提高党的建设科学化水平，建设学习型、服务型、创新型的马克思主义执政党等新内容。</a:t>
            </a:r>
            <a:endParaRPr lang="en-US" altLang="zh-CN" sz="2000" b="1" dirty="0" smtClean="0">
              <a:solidFill>
                <a:srgbClr val="000099"/>
              </a:solidFill>
              <a:latin typeface="仿宋" pitchFamily="49" charset="-122"/>
              <a:ea typeface="仿宋" pitchFamily="49" charset="-122"/>
            </a:endParaRPr>
          </a:p>
          <a:p>
            <a:pPr>
              <a:buFont typeface="Arial" pitchFamily="34" charset="0"/>
              <a:buNone/>
              <a:defRPr/>
            </a:pPr>
            <a:endParaRPr lang="zh-CN" altLang="en-US" sz="2000" b="1" dirty="0" smtClean="0">
              <a:solidFill>
                <a:srgbClr val="000099"/>
              </a:solidFill>
              <a:latin typeface="仿宋" pitchFamily="49" charset="-122"/>
              <a:ea typeface="仿宋" pitchFamily="49" charset="-122"/>
            </a:endParaRPr>
          </a:p>
          <a:p>
            <a:endParaRPr lang="zh-CN" altLang="en-US" sz="2000" dirty="0"/>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linds(horizontal)">
                                      <p:cBhvr>
                                        <p:cTn id="23" dur="500"/>
                                        <p:tgtEl>
                                          <p:spTgt spid="3">
                                            <p:txEl>
                                              <p:pRg st="5" end="5"/>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blinds(horizontal)">
                                      <p:cBhvr>
                                        <p:cTn id="26" dur="5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blinds(horizontal)">
                                      <p:cBhvr>
                                        <p:cTn id="31" dur="500"/>
                                        <p:tgtEl>
                                          <p:spTgt spid="3">
                                            <p:txEl>
                                              <p:pRg st="7" end="7"/>
                                            </p:txEl>
                                          </p:spTgt>
                                        </p:tgtEl>
                                      </p:cBhvr>
                                    </p:animEffect>
                                  </p:childTnLst>
                                </p:cTn>
                              </p:par>
                              <p:par>
                                <p:cTn id="32" presetID="3" presetClass="entr" presetSubtype="10" fill="hold" nodeType="with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blinds(horizontal)">
                                      <p:cBhvr>
                                        <p:cTn id="34" dur="500"/>
                                        <p:tgtEl>
                                          <p:spTgt spid="3">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blinds(horizontal)">
                                      <p:cBhvr>
                                        <p:cTn id="39" dur="500"/>
                                        <p:tgtEl>
                                          <p:spTgt spid="3">
                                            <p:txEl>
                                              <p:pRg st="9" end="9"/>
                                            </p:txEl>
                                          </p:spTgt>
                                        </p:tgtEl>
                                      </p:cBhvr>
                                    </p:animEffect>
                                  </p:childTnLst>
                                </p:cTn>
                              </p:par>
                              <p:par>
                                <p:cTn id="40" presetID="3" presetClass="entr" presetSubtype="10" fill="hold" nodeType="with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blinds(horizontal)">
                                      <p:cBhvr>
                                        <p:cTn id="4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a:defRPr/>
            </a:pPr>
            <a:r>
              <a:rPr lang="en-US" altLang="zh-CN" sz="2000" b="1" dirty="0" smtClean="0">
                <a:solidFill>
                  <a:srgbClr val="000099"/>
                </a:solidFill>
                <a:latin typeface="仿宋" pitchFamily="49" charset="-122"/>
                <a:ea typeface="仿宋" pitchFamily="49" charset="-122"/>
              </a:rPr>
              <a:t>（6</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对部分条文作了适当修改</a:t>
            </a:r>
            <a:endParaRPr lang="en-US" altLang="zh-CN" sz="2000" b="1" dirty="0" smtClean="0">
              <a:solidFill>
                <a:srgbClr val="000099"/>
              </a:solidFill>
              <a:latin typeface="仿宋" pitchFamily="49" charset="-122"/>
              <a:ea typeface="仿宋" pitchFamily="49" charset="-122"/>
            </a:endParaRPr>
          </a:p>
          <a:p>
            <a:pPr>
              <a:defRPr/>
            </a:pPr>
            <a:r>
              <a:rPr lang="zh-CN" altLang="zh-CN" sz="2000" b="1" dirty="0" smtClean="0">
                <a:solidFill>
                  <a:srgbClr val="000099"/>
                </a:solidFill>
                <a:latin typeface="仿宋" pitchFamily="49" charset="-122"/>
                <a:ea typeface="仿宋" pitchFamily="49" charset="-122"/>
              </a:rPr>
              <a:t>关于党员</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认真学习马克思列宁主义、毛泽东思想、邓小平理论、“三个代表”重要思想和科学发展观，是广大党员应尽的义务</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defRPr/>
            </a:pPr>
            <a:r>
              <a:rPr lang="zh-CN" altLang="en-US" sz="2000" b="1" dirty="0" smtClean="0">
                <a:solidFill>
                  <a:srgbClr val="000099"/>
                </a:solidFill>
                <a:latin typeface="仿宋" pitchFamily="49" charset="-122"/>
                <a:ea typeface="仿宋" pitchFamily="49" charset="-122"/>
              </a:rPr>
              <a:t>关于</a:t>
            </a:r>
            <a:r>
              <a:rPr lang="zh-CN" altLang="zh-CN" sz="2000" b="1" dirty="0" smtClean="0">
                <a:solidFill>
                  <a:srgbClr val="000099"/>
                </a:solidFill>
                <a:latin typeface="仿宋" pitchFamily="49" charset="-122"/>
                <a:ea typeface="仿宋" pitchFamily="49" charset="-122"/>
              </a:rPr>
              <a:t>党的基层组织</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积极创先争优，组织党员认真学习马克思列宁主义、毛泽东思想、邓小平理论、“三个代表”重要思想和科学发展观，是党的基层组织的基本任务</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defRPr/>
            </a:pPr>
            <a:r>
              <a:rPr lang="zh-CN" altLang="en-US" sz="2000" b="1" dirty="0" smtClean="0">
                <a:solidFill>
                  <a:srgbClr val="000099"/>
                </a:solidFill>
                <a:latin typeface="仿宋" pitchFamily="49" charset="-122"/>
                <a:ea typeface="仿宋" pitchFamily="49" charset="-122"/>
              </a:rPr>
              <a:t>关于</a:t>
            </a:r>
            <a:r>
              <a:rPr lang="zh-CN" altLang="zh-CN" sz="2000" b="1" dirty="0" smtClean="0">
                <a:solidFill>
                  <a:srgbClr val="000099"/>
                </a:solidFill>
                <a:latin typeface="仿宋" pitchFamily="49" charset="-122"/>
                <a:ea typeface="仿宋" pitchFamily="49" charset="-122"/>
              </a:rPr>
              <a:t>党的干部</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选拔干部要按照德才兼备、以德为先的原则，坚持五湖四海、任人唯贤；党要更加重视监督干部；党的各级领导干部要坚持原则，讲党性、重品行、作表率。</a:t>
            </a:r>
            <a:endParaRPr lang="zh-CN" altLang="en-US" sz="2000" b="1" dirty="0" smtClean="0">
              <a:solidFill>
                <a:srgbClr val="000099"/>
              </a:solidFill>
              <a:latin typeface="仿宋" pitchFamily="49" charset="-122"/>
              <a:ea typeface="仿宋" pitchFamily="49" charset="-122"/>
            </a:endParaRPr>
          </a:p>
          <a:p>
            <a:endParaRPr lang="zh-CN" altLang="en-US" sz="2000" dirty="0"/>
          </a:p>
        </p:txBody>
      </p:sp>
    </p:spTree>
  </p:cSld>
  <p:clrMapOvr>
    <a:masterClrMapping/>
  </p:clrMapOvr>
  <p:transition>
    <p:blinds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sz="3600" dirty="0" smtClean="0"/>
              <a:t>（二）党章的构成和内容</a:t>
            </a:r>
            <a:endParaRPr lang="zh-CN" altLang="en-US" sz="3600" dirty="0"/>
          </a:p>
        </p:txBody>
      </p:sp>
      <p:sp>
        <p:nvSpPr>
          <p:cNvPr id="3" name="内容占位符 2"/>
          <p:cNvSpPr>
            <a:spLocks noGrp="1"/>
          </p:cNvSpPr>
          <p:nvPr>
            <p:ph idx="1"/>
          </p:nvPr>
        </p:nvSpPr>
        <p:spPr>
          <a:xfrm>
            <a:off x="468313" y="1628775"/>
            <a:ext cx="8280400" cy="1728217"/>
          </a:xfrm>
        </p:spPr>
        <p:txBody>
          <a:bodyPr/>
          <a:lstStyle/>
          <a:p>
            <a:r>
              <a:rPr lang="zh-CN" altLang="en-US" sz="2400" b="1" dirty="0" smtClean="0">
                <a:solidFill>
                  <a:srgbClr val="000099"/>
                </a:solidFill>
                <a:latin typeface="仿宋" pitchFamily="49" charset="-122"/>
                <a:ea typeface="仿宋" pitchFamily="49" charset="-122"/>
              </a:rPr>
              <a:t> </a:t>
            </a:r>
            <a:r>
              <a:rPr lang="zh-CN" altLang="en-US" sz="2400" b="1" dirty="0" smtClean="0">
                <a:solidFill>
                  <a:srgbClr val="000099"/>
                </a:solidFill>
                <a:latin typeface="宋体" pitchFamily="2" charset="-122"/>
                <a:ea typeface="宋体" pitchFamily="2" charset="-122"/>
              </a:rPr>
              <a:t>十八大党章由总纲和十一章、五十三条构成。</a:t>
            </a:r>
            <a:endParaRPr lang="en-US" altLang="zh-CN" sz="2400" b="1" dirty="0" smtClean="0">
              <a:solidFill>
                <a:srgbClr val="000099"/>
              </a:solidFill>
              <a:latin typeface="宋体" pitchFamily="2" charset="-122"/>
              <a:ea typeface="宋体" pitchFamily="2" charset="-122"/>
            </a:endParaRPr>
          </a:p>
          <a:p>
            <a:r>
              <a:rPr lang="en-US" altLang="zh-CN" sz="2400" b="1" dirty="0" smtClean="0">
                <a:solidFill>
                  <a:srgbClr val="000099"/>
                </a:solidFill>
                <a:latin typeface="宋体" pitchFamily="2" charset="-122"/>
                <a:ea typeface="宋体" pitchFamily="2" charset="-122"/>
              </a:rPr>
              <a:t>1.</a:t>
            </a:r>
            <a:r>
              <a:rPr lang="zh-CN" altLang="en-US" sz="2400" b="1" dirty="0" smtClean="0">
                <a:solidFill>
                  <a:srgbClr val="000099"/>
                </a:solidFill>
                <a:latin typeface="宋体" pitchFamily="2" charset="-122"/>
                <a:ea typeface="宋体" pitchFamily="2" charset="-122"/>
              </a:rPr>
              <a:t>总纲</a:t>
            </a:r>
            <a:endParaRPr lang="en-US" altLang="zh-CN" sz="2400" b="1" dirty="0" smtClean="0">
              <a:solidFill>
                <a:srgbClr val="000099"/>
              </a:solidFill>
              <a:latin typeface="宋体" pitchFamily="2" charset="-122"/>
              <a:ea typeface="宋体" pitchFamily="2" charset="-122"/>
            </a:endParaRPr>
          </a:p>
          <a:p>
            <a:pPr>
              <a:buNone/>
            </a:pPr>
            <a:r>
              <a:rPr lang="zh-CN" altLang="en-US" sz="24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规定了党的性质、行动指南，阐述了党的基本理论、路线方针政策和主张，规定了党的建设的方针和基本要求。</a:t>
            </a:r>
            <a:endParaRPr lang="en-US" altLang="zh-CN" sz="2000" b="1" dirty="0" smtClean="0">
              <a:solidFill>
                <a:srgbClr val="000099"/>
              </a:solidFill>
              <a:latin typeface="仿宋" pitchFamily="49" charset="-122"/>
              <a:ea typeface="仿宋" pitchFamily="49" charset="-122"/>
            </a:endParaRPr>
          </a:p>
          <a:p>
            <a:endParaRPr lang="zh-CN" altLang="en-US" sz="2400" b="1" dirty="0">
              <a:solidFill>
                <a:srgbClr val="000099"/>
              </a:solidFill>
              <a:latin typeface="仿宋" pitchFamily="49" charset="-122"/>
              <a:ea typeface="仿宋" pitchFamily="49" charset="-122"/>
            </a:endParaRPr>
          </a:p>
        </p:txBody>
      </p:sp>
      <p:sp>
        <p:nvSpPr>
          <p:cNvPr id="4" name="矩形 3"/>
          <p:cNvSpPr/>
          <p:nvPr/>
        </p:nvSpPr>
        <p:spPr>
          <a:xfrm>
            <a:off x="467544" y="3501008"/>
            <a:ext cx="8064896" cy="2923877"/>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sz="2400" b="1" dirty="0" smtClean="0">
                <a:solidFill>
                  <a:srgbClr val="000099"/>
                </a:solidFill>
                <a:latin typeface="宋体" pitchFamily="2" charset="-122"/>
                <a:ea typeface="宋体" pitchFamily="2" charset="-122"/>
              </a:rPr>
              <a:t>2.</a:t>
            </a:r>
            <a:r>
              <a:rPr lang="zh-CN" altLang="en-US" sz="2400" b="1" dirty="0" smtClean="0">
                <a:solidFill>
                  <a:srgbClr val="000099"/>
                </a:solidFill>
                <a:latin typeface="宋体" pitchFamily="2" charset="-122"/>
                <a:ea typeface="宋体" pitchFamily="2" charset="-122"/>
              </a:rPr>
              <a:t>章程</a:t>
            </a:r>
            <a:endParaRPr lang="en-US" altLang="zh-CN" sz="2400" b="1" dirty="0" smtClean="0">
              <a:solidFill>
                <a:srgbClr val="000099"/>
              </a:solidFill>
              <a:latin typeface="宋体" pitchFamily="2" charset="-122"/>
              <a:ea typeface="宋体" pitchFamily="2" charset="-122"/>
            </a:endParaRPr>
          </a:p>
          <a:p>
            <a:pPr marL="93980" indent="-93980">
              <a:spcBef>
                <a:spcPct val="20000"/>
              </a:spcBef>
              <a:buClr>
                <a:schemeClr val="accent2"/>
              </a:buClr>
              <a:buFont typeface="Wingdings" pitchFamily="2" charset="2"/>
              <a:buChar char="o"/>
            </a:pP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1）</a:t>
            </a:r>
            <a:r>
              <a:rPr lang="zh-CN" altLang="en-US" sz="2000" b="1" dirty="0" smtClean="0">
                <a:solidFill>
                  <a:srgbClr val="000099"/>
                </a:solidFill>
                <a:latin typeface="仿宋" pitchFamily="49" charset="-122"/>
                <a:ea typeface="仿宋" pitchFamily="49" charset="-122"/>
              </a:rPr>
              <a:t>第一章 党员</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zh-CN" altLang="en-US" sz="2000" b="1" dirty="0" smtClean="0">
                <a:solidFill>
                  <a:srgbClr val="000099"/>
                </a:solidFill>
                <a:latin typeface="仿宋" pitchFamily="49" charset="-122"/>
                <a:ea typeface="仿宋" pitchFamily="49" charset="-122"/>
              </a:rPr>
              <a:t>   对党员的条件、义务、权利，发展党员作出规定。</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Wingdings" pitchFamily="2" charset="2"/>
              <a:buChar char="o"/>
            </a:pP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2）</a:t>
            </a:r>
            <a:r>
              <a:rPr lang="zh-CN" altLang="en-US" sz="2000" b="1" dirty="0" smtClean="0">
                <a:solidFill>
                  <a:srgbClr val="000099"/>
                </a:solidFill>
                <a:latin typeface="仿宋" pitchFamily="49" charset="-122"/>
                <a:ea typeface="仿宋" pitchFamily="49" charset="-122"/>
              </a:rPr>
              <a:t>第二章 </a:t>
            </a:r>
            <a:r>
              <a:rPr lang="zh-CN" altLang="zh-CN" sz="2000" b="1" dirty="0" smtClean="0">
                <a:solidFill>
                  <a:srgbClr val="000099"/>
                </a:solidFill>
                <a:latin typeface="仿宋" pitchFamily="49" charset="-122"/>
                <a:ea typeface="仿宋" pitchFamily="49" charset="-122"/>
              </a:rPr>
              <a:t>党的组织制度</a:t>
            </a:r>
            <a:endParaRPr lang="zh-CN"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zh-CN" altLang="en-US" sz="2000" b="1" dirty="0" smtClean="0">
                <a:solidFill>
                  <a:srgbClr val="000099"/>
                </a:solidFill>
                <a:latin typeface="仿宋" pitchFamily="49" charset="-122"/>
                <a:ea typeface="仿宋" pitchFamily="49" charset="-122"/>
              </a:rPr>
              <a:t>   规定了民主集中制的原则、各级代表大会和委员会的产生，各级党组织的关系和运行制度。</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Wingdings" pitchFamily="2" charset="2"/>
              <a:buChar char="o"/>
            </a:pP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3）</a:t>
            </a:r>
            <a:r>
              <a:rPr lang="zh-CN" altLang="zh-CN" sz="2000" b="1" dirty="0" smtClean="0">
                <a:solidFill>
                  <a:srgbClr val="000099"/>
                </a:solidFill>
                <a:latin typeface="仿宋" pitchFamily="49" charset="-122"/>
                <a:ea typeface="仿宋" pitchFamily="49" charset="-122"/>
              </a:rPr>
              <a:t>第三章 党的中央组织</a:t>
            </a:r>
            <a:endParaRPr lang="zh-CN" altLang="zh-CN" sz="2000" b="1" dirty="0" smtClean="0">
              <a:solidFill>
                <a:srgbClr val="000099"/>
              </a:solidFill>
              <a:latin typeface="仿宋" pitchFamily="49" charset="-122"/>
              <a:ea typeface="仿宋" pitchFamily="49" charset="-122"/>
            </a:endParaRPr>
          </a:p>
          <a:p>
            <a:r>
              <a:rPr lang="zh-CN" altLang="en-US" sz="2000" b="1" dirty="0" smtClean="0">
                <a:solidFill>
                  <a:srgbClr val="000099"/>
                </a:solidFill>
                <a:latin typeface="仿宋" pitchFamily="49" charset="-122"/>
                <a:ea typeface="仿宋" pitchFamily="49" charset="-122"/>
              </a:rPr>
              <a:t>   规定了党的中央组织的产生、职权、任期和条件。</a:t>
            </a:r>
            <a:endParaRPr lang="en-US" altLang="zh-CN"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blinds(horizontal)">
                                      <p:cBhvr>
                                        <p:cTn id="20" dur="500"/>
                                        <p:tgtEl>
                                          <p:spTgt spid="4">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blinds(horizontal)">
                                      <p:cBhvr>
                                        <p:cTn id="25" dur="500"/>
                                        <p:tgtEl>
                                          <p:spTgt spid="4">
                                            <p:txEl>
                                              <p:pRg st="1" end="1"/>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blinds(horizontal)">
                                      <p:cBhvr>
                                        <p:cTn id="28" dur="500"/>
                                        <p:tgtEl>
                                          <p:spTgt spid="4">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blinds(horizontal)">
                                      <p:cBhvr>
                                        <p:cTn id="33" dur="500"/>
                                        <p:tgtEl>
                                          <p:spTgt spid="4">
                                            <p:txEl>
                                              <p:pRg st="3" end="3"/>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4">
                                            <p:txEl>
                                              <p:pRg st="4" end="4"/>
                                            </p:txEl>
                                          </p:spTgt>
                                        </p:tgtEl>
                                        <p:attrNameLst>
                                          <p:attrName>style.visibility</p:attrName>
                                        </p:attrNameLst>
                                      </p:cBhvr>
                                      <p:to>
                                        <p:strVal val="visible"/>
                                      </p:to>
                                    </p:set>
                                    <p:animEffect transition="in" filter="blinds(horizontal)">
                                      <p:cBhvr>
                                        <p:cTn id="36" dur="500"/>
                                        <p:tgtEl>
                                          <p:spTgt spid="4">
                                            <p:txEl>
                                              <p:pRg st="4" end="4"/>
                                            </p:txEl>
                                          </p:spTgt>
                                        </p:tgtEl>
                                      </p:cBhvr>
                                    </p:animEffect>
                                  </p:childTnLst>
                                </p:cTn>
                              </p:par>
                              <p:par>
                                <p:cTn id="37" presetID="3" presetClass="entr" presetSubtype="10" fill="hold" nodeType="withEffect">
                                  <p:stCondLst>
                                    <p:cond delay="0"/>
                                  </p:stCondLst>
                                  <p:childTnLst>
                                    <p:set>
                                      <p:cBhvr>
                                        <p:cTn id="38" dur="1" fill="hold">
                                          <p:stCondLst>
                                            <p:cond delay="0"/>
                                          </p:stCondLst>
                                        </p:cTn>
                                        <p:tgtEl>
                                          <p:spTgt spid="4">
                                            <p:txEl>
                                              <p:pRg st="5" end="5"/>
                                            </p:txEl>
                                          </p:spTgt>
                                        </p:tgtEl>
                                        <p:attrNameLst>
                                          <p:attrName>style.visibility</p:attrName>
                                        </p:attrNameLst>
                                      </p:cBhvr>
                                      <p:to>
                                        <p:strVal val="visible"/>
                                      </p:to>
                                    </p:set>
                                    <p:animEffect transition="in" filter="blinds(horizontal)">
                                      <p:cBhvr>
                                        <p:cTn id="39" dur="500"/>
                                        <p:tgtEl>
                                          <p:spTgt spid="4">
                                            <p:txEl>
                                              <p:pRg st="5" end="5"/>
                                            </p:txEl>
                                          </p:spTgt>
                                        </p:tgtEl>
                                      </p:cBhvr>
                                    </p:animEffect>
                                  </p:childTnLst>
                                </p:cTn>
                              </p:par>
                              <p:par>
                                <p:cTn id="40" presetID="3" presetClass="entr" presetSubtype="10" fill="hold" nodeType="with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blinds(horizontal)">
                                      <p:cBhvr>
                                        <p:cTn id="4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8313" y="476672"/>
            <a:ext cx="8280400" cy="6068591"/>
          </a:xfrm>
        </p:spPr>
        <p:txBody>
          <a:bodyPr/>
          <a:lstStyle/>
          <a:p>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4）</a:t>
            </a:r>
            <a:r>
              <a:rPr lang="zh-CN" altLang="zh-CN" sz="2000" b="1" dirty="0" smtClean="0">
                <a:solidFill>
                  <a:srgbClr val="000099"/>
                </a:solidFill>
                <a:latin typeface="仿宋" pitchFamily="49" charset="-122"/>
                <a:ea typeface="仿宋" pitchFamily="49" charset="-122"/>
              </a:rPr>
              <a:t>第四章 党的地方组织</a:t>
            </a:r>
            <a:endParaRPr lang="zh-CN" altLang="zh-CN" sz="2000" b="1" dirty="0" smtClean="0">
              <a:solidFill>
                <a:srgbClr val="000099"/>
              </a:solidFill>
              <a:latin typeface="仿宋" pitchFamily="49" charset="-122"/>
              <a:ea typeface="仿宋" pitchFamily="49" charset="-122"/>
            </a:endParaRPr>
          </a:p>
          <a:p>
            <a:pPr>
              <a:buNone/>
            </a:pPr>
            <a:r>
              <a:rPr lang="zh-CN" altLang="en-US" sz="2000" b="1" dirty="0" smtClean="0">
                <a:solidFill>
                  <a:srgbClr val="000099"/>
                </a:solidFill>
                <a:latin typeface="仿宋" pitchFamily="49" charset="-122"/>
                <a:ea typeface="仿宋" pitchFamily="49" charset="-122"/>
              </a:rPr>
              <a:t>   规定了党的地方组织的产生、职权、任期和条件。</a:t>
            </a:r>
            <a:endParaRPr lang="en-US" altLang="zh-CN" sz="2000" b="1" dirty="0" smtClean="0">
              <a:solidFill>
                <a:srgbClr val="000099"/>
              </a:solidFill>
              <a:latin typeface="仿宋" pitchFamily="49" charset="-122"/>
              <a:ea typeface="仿宋" pitchFamily="49" charset="-122"/>
            </a:endParaRPr>
          </a:p>
          <a:p>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5）</a:t>
            </a:r>
            <a:r>
              <a:rPr lang="zh-CN" altLang="zh-CN" sz="2000" b="1" dirty="0" smtClean="0">
                <a:solidFill>
                  <a:srgbClr val="000099"/>
                </a:solidFill>
                <a:latin typeface="仿宋" pitchFamily="49" charset="-122"/>
                <a:ea typeface="仿宋" pitchFamily="49" charset="-122"/>
              </a:rPr>
              <a:t>第五章 党的基层组织</a:t>
            </a:r>
            <a:endParaRPr lang="en-US" altLang="zh-CN" sz="2000" b="1" dirty="0" smtClean="0">
              <a:solidFill>
                <a:srgbClr val="000099"/>
              </a:solidFill>
              <a:latin typeface="仿宋" pitchFamily="49" charset="-122"/>
              <a:ea typeface="仿宋" pitchFamily="49" charset="-122"/>
            </a:endParaRPr>
          </a:p>
          <a:p>
            <a:pPr>
              <a:buNone/>
            </a:pPr>
            <a:r>
              <a:rPr lang="zh-CN" altLang="en-US" sz="2000" b="1" dirty="0" smtClean="0">
                <a:solidFill>
                  <a:srgbClr val="000099"/>
                </a:solidFill>
                <a:latin typeface="仿宋" pitchFamily="49" charset="-122"/>
                <a:ea typeface="仿宋" pitchFamily="49" charset="-122"/>
              </a:rPr>
              <a:t>   规定了党的基层组织的产生、基本任务、任期和条件，规定了不同领域和类别的基层党组织的地位和作用。</a:t>
            </a:r>
            <a:endParaRPr lang="en-US" altLang="zh-CN" sz="2000" b="1" dirty="0" smtClean="0">
              <a:solidFill>
                <a:srgbClr val="000099"/>
              </a:solidFill>
              <a:latin typeface="仿宋" pitchFamily="49" charset="-122"/>
              <a:ea typeface="仿宋" pitchFamily="49" charset="-122"/>
            </a:endParaRPr>
          </a:p>
          <a:p>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6）</a:t>
            </a:r>
            <a:r>
              <a:rPr lang="zh-CN" altLang="zh-CN" sz="2000" b="1" dirty="0" smtClean="0">
                <a:solidFill>
                  <a:srgbClr val="000099"/>
                </a:solidFill>
                <a:latin typeface="仿宋" pitchFamily="49" charset="-122"/>
                <a:ea typeface="仿宋" pitchFamily="49" charset="-122"/>
              </a:rPr>
              <a:t>第六章 党的干部</a:t>
            </a:r>
            <a:endParaRPr lang="zh-CN" altLang="zh-CN" sz="2000" b="1" dirty="0" smtClean="0">
              <a:solidFill>
                <a:srgbClr val="000099"/>
              </a:solidFill>
              <a:latin typeface="仿宋" pitchFamily="49" charset="-122"/>
              <a:ea typeface="仿宋" pitchFamily="49" charset="-122"/>
            </a:endParaRPr>
          </a:p>
          <a:p>
            <a:pPr>
              <a:buNone/>
            </a:pPr>
            <a:r>
              <a:rPr lang="zh-CN" altLang="en-US" sz="2000" b="1" dirty="0" smtClean="0">
                <a:solidFill>
                  <a:srgbClr val="000099"/>
                </a:solidFill>
                <a:latin typeface="仿宋" pitchFamily="49" charset="-122"/>
                <a:ea typeface="仿宋" pitchFamily="49" charset="-122"/>
              </a:rPr>
              <a:t>   规定了党的干部路线，领导干部的基本条件和产生。</a:t>
            </a:r>
            <a:endParaRPr lang="en-US" altLang="zh-CN" sz="2000" b="1" dirty="0" smtClean="0">
              <a:solidFill>
                <a:srgbClr val="000099"/>
              </a:solidFill>
              <a:latin typeface="仿宋" pitchFamily="49" charset="-122"/>
              <a:ea typeface="仿宋" pitchFamily="49" charset="-122"/>
            </a:endParaRPr>
          </a:p>
          <a:p>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7）</a:t>
            </a:r>
            <a:r>
              <a:rPr lang="zh-CN" altLang="zh-CN" sz="2000" b="1" dirty="0" smtClean="0">
                <a:solidFill>
                  <a:srgbClr val="000099"/>
                </a:solidFill>
                <a:latin typeface="仿宋" pitchFamily="49" charset="-122"/>
                <a:ea typeface="仿宋" pitchFamily="49" charset="-122"/>
              </a:rPr>
              <a:t>第七章 党的纪律</a:t>
            </a:r>
            <a:endParaRPr lang="zh-CN" altLang="zh-CN" sz="2000" b="1" dirty="0" smtClean="0">
              <a:solidFill>
                <a:srgbClr val="000099"/>
              </a:solidFill>
              <a:latin typeface="仿宋" pitchFamily="49" charset="-122"/>
              <a:ea typeface="仿宋" pitchFamily="49" charset="-122"/>
            </a:endParaRPr>
          </a:p>
          <a:p>
            <a:pPr>
              <a:buNone/>
            </a:pPr>
            <a:r>
              <a:rPr lang="zh-CN" altLang="en-US" sz="2000" b="1" dirty="0" smtClean="0">
                <a:solidFill>
                  <a:srgbClr val="000099"/>
                </a:solidFill>
                <a:latin typeface="仿宋" pitchFamily="49" charset="-122"/>
                <a:ea typeface="仿宋" pitchFamily="49" charset="-122"/>
              </a:rPr>
              <a:t>   对党的组织和党员执行和遵守纪律，以及进行纪律处分作出规定。</a:t>
            </a:r>
            <a:endParaRPr lang="en-US" altLang="zh-CN" sz="2000" b="1" dirty="0" smtClean="0">
              <a:solidFill>
                <a:srgbClr val="000099"/>
              </a:solidFill>
              <a:latin typeface="仿宋" pitchFamily="49" charset="-122"/>
              <a:ea typeface="仿宋" pitchFamily="49" charset="-122"/>
            </a:endParaRPr>
          </a:p>
          <a:p>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8）</a:t>
            </a:r>
            <a:r>
              <a:rPr lang="zh-CN" altLang="zh-CN" sz="2000" b="1" dirty="0" smtClean="0">
                <a:solidFill>
                  <a:srgbClr val="000099"/>
                </a:solidFill>
                <a:latin typeface="仿宋" pitchFamily="49" charset="-122"/>
                <a:ea typeface="仿宋" pitchFamily="49" charset="-122"/>
              </a:rPr>
              <a:t>第八章 党的纪律检查机关</a:t>
            </a:r>
            <a:endParaRPr lang="zh-CN" altLang="zh-CN" sz="2000" b="1" dirty="0" smtClean="0">
              <a:solidFill>
                <a:srgbClr val="000099"/>
              </a:solidFill>
              <a:latin typeface="仿宋" pitchFamily="49" charset="-122"/>
              <a:ea typeface="仿宋" pitchFamily="49" charset="-122"/>
            </a:endParaRPr>
          </a:p>
          <a:p>
            <a:pPr>
              <a:buNone/>
            </a:pPr>
            <a:r>
              <a:rPr lang="zh-CN" altLang="en-US" sz="2000" b="1" dirty="0" smtClean="0">
                <a:solidFill>
                  <a:srgbClr val="000099"/>
                </a:solidFill>
                <a:latin typeface="仿宋" pitchFamily="49" charset="-122"/>
                <a:ea typeface="仿宋" pitchFamily="49" charset="-122"/>
              </a:rPr>
              <a:t>   规定了党的纪律检查委员会的体制、产生、任期、主要任务和职权。</a:t>
            </a:r>
            <a:endParaRPr lang="en-US" altLang="zh-CN" sz="2000" b="1" dirty="0" smtClean="0">
              <a:solidFill>
                <a:srgbClr val="000099"/>
              </a:solidFill>
              <a:latin typeface="仿宋" pitchFamily="49" charset="-122"/>
              <a:ea typeface="仿宋" pitchFamily="49" charset="-122"/>
            </a:endParaRPr>
          </a:p>
          <a:p>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9）</a:t>
            </a:r>
            <a:r>
              <a:rPr lang="zh-CN" altLang="zh-CN" sz="2000" b="1" dirty="0" smtClean="0">
                <a:solidFill>
                  <a:srgbClr val="000099"/>
                </a:solidFill>
                <a:latin typeface="仿宋" pitchFamily="49" charset="-122"/>
                <a:ea typeface="仿宋" pitchFamily="49" charset="-122"/>
              </a:rPr>
              <a:t>第九章 党 组</a:t>
            </a:r>
            <a:endParaRPr lang="zh-CN" altLang="zh-CN" sz="2000" b="1" dirty="0" smtClean="0">
              <a:solidFill>
                <a:srgbClr val="000099"/>
              </a:solidFill>
              <a:latin typeface="仿宋" pitchFamily="49" charset="-122"/>
              <a:ea typeface="仿宋" pitchFamily="49" charset="-122"/>
            </a:endParaRPr>
          </a:p>
          <a:p>
            <a:pPr>
              <a:buNone/>
            </a:pPr>
            <a:r>
              <a:rPr lang="zh-CN" altLang="en-US" sz="2000" b="1" dirty="0" smtClean="0">
                <a:solidFill>
                  <a:srgbClr val="000099"/>
                </a:solidFill>
                <a:latin typeface="仿宋" pitchFamily="49" charset="-122"/>
                <a:ea typeface="仿宋" pitchFamily="49" charset="-122"/>
              </a:rPr>
              <a:t>   规定了党组的成立、地位、任务。</a:t>
            </a:r>
            <a:endParaRPr lang="en-US" altLang="zh-CN" sz="2000" b="1" dirty="0" smtClean="0">
              <a:solidFill>
                <a:srgbClr val="000099"/>
              </a:solidFill>
              <a:latin typeface="仿宋" pitchFamily="49" charset="-122"/>
              <a:ea typeface="仿宋" pitchFamily="49" charset="-122"/>
            </a:endParaRPr>
          </a:p>
          <a:p>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10）</a:t>
            </a:r>
            <a:r>
              <a:rPr lang="zh-CN" altLang="zh-CN" sz="2000" b="1" dirty="0" smtClean="0">
                <a:solidFill>
                  <a:srgbClr val="000099"/>
                </a:solidFill>
                <a:latin typeface="仿宋" pitchFamily="49" charset="-122"/>
                <a:ea typeface="仿宋" pitchFamily="49" charset="-122"/>
              </a:rPr>
              <a:t>第十章 党和共产主义青年团的关系</a:t>
            </a:r>
            <a:endParaRPr lang="zh-CN" altLang="zh-CN" sz="2000" b="1" dirty="0" smtClean="0">
              <a:solidFill>
                <a:srgbClr val="000099"/>
              </a:solidFill>
              <a:latin typeface="仿宋" pitchFamily="49" charset="-122"/>
              <a:ea typeface="仿宋" pitchFamily="49" charset="-122"/>
            </a:endParaRPr>
          </a:p>
          <a:p>
            <a:pPr>
              <a:buNone/>
            </a:pPr>
            <a:r>
              <a:rPr lang="zh-CN" altLang="en-US" sz="2000" b="1" dirty="0" smtClean="0">
                <a:solidFill>
                  <a:srgbClr val="000099"/>
                </a:solidFill>
                <a:latin typeface="仿宋" pitchFamily="49" charset="-122"/>
                <a:ea typeface="仿宋" pitchFamily="49" charset="-122"/>
              </a:rPr>
              <a:t>   规定了党对共青团的领导。</a:t>
            </a:r>
            <a:endParaRPr lang="en-US" altLang="zh-CN" sz="2000" b="1" dirty="0" smtClean="0">
              <a:solidFill>
                <a:srgbClr val="000099"/>
              </a:solidFill>
              <a:latin typeface="仿宋" pitchFamily="49" charset="-122"/>
              <a:ea typeface="仿宋" pitchFamily="49" charset="-122"/>
            </a:endParaRPr>
          </a:p>
          <a:p>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11）</a:t>
            </a:r>
            <a:r>
              <a:rPr lang="zh-CN" altLang="zh-CN" sz="2000" b="1" dirty="0" smtClean="0">
                <a:solidFill>
                  <a:srgbClr val="000099"/>
                </a:solidFill>
                <a:latin typeface="仿宋" pitchFamily="49" charset="-122"/>
                <a:ea typeface="仿宋" pitchFamily="49" charset="-122"/>
              </a:rPr>
              <a:t>第十一章 党徽党旗</a:t>
            </a:r>
            <a:endParaRPr lang="zh-CN" altLang="zh-CN"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linds(horizontal)">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linds(horizontal)">
                                      <p:cBhvr>
                                        <p:cTn id="15" dur="500"/>
                                        <p:tgtEl>
                                          <p:spTgt spid="3">
                                            <p:txEl>
                                              <p:pRg st="4" end="4"/>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blinds(horizontal)">
                                      <p:cBhvr>
                                        <p:cTn id="18" dur="500"/>
                                        <p:tgtEl>
                                          <p:spTgt spid="3">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linds(horizontal)">
                                      <p:cBhvr>
                                        <p:cTn id="26" dur="500"/>
                                        <p:tgtEl>
                                          <p:spTgt spid="3">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linds(horizontal)">
                                      <p:cBhvr>
                                        <p:cTn id="31" dur="500"/>
                                        <p:tgtEl>
                                          <p:spTgt spid="3">
                                            <p:txEl>
                                              <p:pRg st="8" end="8"/>
                                            </p:txEl>
                                          </p:spTgt>
                                        </p:tgtEl>
                                      </p:cBhvr>
                                    </p:animEffect>
                                  </p:childTnLst>
                                </p:cTn>
                              </p:par>
                              <p:par>
                                <p:cTn id="32" presetID="3" presetClass="entr" presetSubtype="10"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blinds(horizontal)">
                                      <p:cBhvr>
                                        <p:cTn id="34" dur="500"/>
                                        <p:tgtEl>
                                          <p:spTgt spid="3">
                                            <p:txEl>
                                              <p:pRg st="9" end="9"/>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blinds(horizontal)">
                                      <p:cBhvr>
                                        <p:cTn id="39" dur="500"/>
                                        <p:tgtEl>
                                          <p:spTgt spid="3">
                                            <p:txEl>
                                              <p:pRg st="10" end="10"/>
                                            </p:txEl>
                                          </p:spTgt>
                                        </p:tgtEl>
                                      </p:cBhvr>
                                    </p:animEffect>
                                  </p:childTnLst>
                                </p:cTn>
                              </p:par>
                              <p:par>
                                <p:cTn id="40" presetID="3" presetClass="entr" presetSubtype="10" fill="hold" nodeType="with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blinds(horizontal)">
                                      <p:cBhvr>
                                        <p:cTn id="42" dur="500"/>
                                        <p:tgtEl>
                                          <p:spTgt spid="3">
                                            <p:txEl>
                                              <p:pRg st="11" end="1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Effect transition="in" filter="blinds(horizontal)">
                                      <p:cBhvr>
                                        <p:cTn id="47" dur="500"/>
                                        <p:tgtEl>
                                          <p:spTgt spid="3">
                                            <p:txEl>
                                              <p:pRg st="12" end="12"/>
                                            </p:txEl>
                                          </p:spTgt>
                                        </p:tgtEl>
                                      </p:cBhvr>
                                    </p:animEffect>
                                  </p:childTnLst>
                                </p:cTn>
                              </p:par>
                              <p:par>
                                <p:cTn id="48" presetID="3" presetClass="entr" presetSubtype="10" fill="hold" nodeType="withEffect">
                                  <p:stCondLst>
                                    <p:cond delay="0"/>
                                  </p:stCondLst>
                                  <p:childTnLst>
                                    <p:set>
                                      <p:cBhvr>
                                        <p:cTn id="49" dur="1" fill="hold">
                                          <p:stCondLst>
                                            <p:cond delay="0"/>
                                          </p:stCondLst>
                                        </p:cTn>
                                        <p:tgtEl>
                                          <p:spTgt spid="3">
                                            <p:txEl>
                                              <p:pRg st="13" end="13"/>
                                            </p:txEl>
                                          </p:spTgt>
                                        </p:tgtEl>
                                        <p:attrNameLst>
                                          <p:attrName>style.visibility</p:attrName>
                                        </p:attrNameLst>
                                      </p:cBhvr>
                                      <p:to>
                                        <p:strVal val="visible"/>
                                      </p:to>
                                    </p:set>
                                    <p:animEffect transition="in" filter="blinds(horizontal)">
                                      <p:cBhvr>
                                        <p:cTn id="50" dur="500"/>
                                        <p:tgtEl>
                                          <p:spTgt spid="3">
                                            <p:txEl>
                                              <p:pRg st="13" end="1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animEffect transition="in" filter="blinds(horizontal)">
                                      <p:cBhvr>
                                        <p:cTn id="55"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sz="3600" dirty="0" smtClean="0"/>
              <a:t>（三）党章是党组织和党员的根本行为规范</a:t>
            </a:r>
            <a:endParaRPr lang="zh-CN" altLang="en-US" sz="3600" dirty="0"/>
          </a:p>
        </p:txBody>
      </p:sp>
      <p:sp>
        <p:nvSpPr>
          <p:cNvPr id="3" name="内容占位符 2"/>
          <p:cNvSpPr>
            <a:spLocks noGrp="1"/>
          </p:cNvSpPr>
          <p:nvPr>
            <p:ph idx="1"/>
          </p:nvPr>
        </p:nvSpPr>
        <p:spPr/>
        <p:txBody>
          <a:bodyPr/>
          <a:lstStyle/>
          <a:p>
            <a:r>
              <a:rPr lang="en-US" altLang="zh-CN" sz="2400" b="1" dirty="0" smtClean="0">
                <a:solidFill>
                  <a:srgbClr val="000099"/>
                </a:solidFill>
                <a:latin typeface="宋体" pitchFamily="2" charset="-122"/>
                <a:ea typeface="宋体" pitchFamily="2" charset="-122"/>
              </a:rPr>
              <a:t>1.</a:t>
            </a:r>
            <a:r>
              <a:rPr lang="zh-CN" altLang="en-US" sz="2400" b="1" dirty="0" smtClean="0">
                <a:solidFill>
                  <a:srgbClr val="000099"/>
                </a:solidFill>
                <a:latin typeface="宋体" pitchFamily="2" charset="-122"/>
                <a:ea typeface="宋体" pitchFamily="2" charset="-122"/>
              </a:rPr>
              <a:t>党章</a:t>
            </a:r>
            <a:r>
              <a:rPr lang="zh-CN" altLang="zh-CN" sz="2400" b="1" dirty="0" smtClean="0">
                <a:solidFill>
                  <a:srgbClr val="000099"/>
                </a:solidFill>
                <a:latin typeface="宋体" pitchFamily="2" charset="-122"/>
                <a:ea typeface="宋体" pitchFamily="2" charset="-122"/>
              </a:rPr>
              <a:t>是党的总规矩</a:t>
            </a:r>
            <a:r>
              <a:rPr lang="zh-CN" altLang="en-US" sz="2400" b="1" dirty="0" smtClean="0">
                <a:solidFill>
                  <a:srgbClr val="000099"/>
                </a:solidFill>
                <a:latin typeface="宋体" pitchFamily="2" charset="-122"/>
                <a:ea typeface="宋体" pitchFamily="2" charset="-122"/>
              </a:rPr>
              <a:t>，</a:t>
            </a:r>
            <a:r>
              <a:rPr lang="zh-CN" altLang="zh-CN" sz="2400" b="1" dirty="0" smtClean="0">
                <a:solidFill>
                  <a:srgbClr val="000099"/>
                </a:solidFill>
                <a:latin typeface="宋体" pitchFamily="2" charset="-122"/>
                <a:ea typeface="宋体" pitchFamily="2" charset="-122"/>
              </a:rPr>
              <a:t>是全党必须共同遵守的根本行为规范。</a:t>
            </a:r>
            <a:endParaRPr lang="en-US" altLang="zh-CN" sz="2400" b="1" dirty="0" smtClean="0">
              <a:solidFill>
                <a:srgbClr val="000099"/>
              </a:solidFill>
              <a:latin typeface="宋体" pitchFamily="2" charset="-122"/>
              <a:ea typeface="宋体" pitchFamily="2" charset="-122"/>
            </a:endParaRPr>
          </a:p>
          <a:p>
            <a:pPr>
              <a:buFont typeface="Arial" pitchFamily="34" charset="0"/>
              <a:buChar char="•"/>
            </a:pPr>
            <a:r>
              <a:rPr lang="zh-CN" altLang="en-US" sz="2000" b="1" dirty="0" smtClean="0">
                <a:solidFill>
                  <a:srgbClr val="000099"/>
                </a:solidFill>
                <a:latin typeface="仿宋" pitchFamily="49" charset="-122"/>
                <a:ea typeface="仿宋" pitchFamily="49" charset="-122"/>
              </a:rPr>
              <a:t> 党章第一章</a:t>
            </a:r>
            <a:r>
              <a:rPr lang="zh-CN" altLang="zh-CN" sz="2000" b="1" dirty="0" smtClean="0">
                <a:solidFill>
                  <a:srgbClr val="000099"/>
                </a:solidFill>
                <a:latin typeface="仿宋" pitchFamily="49" charset="-122"/>
                <a:ea typeface="仿宋" pitchFamily="49" charset="-122"/>
              </a:rPr>
              <a:t>第二条</a:t>
            </a:r>
            <a:r>
              <a:rPr lang="zh-CN" altLang="en-US" sz="2000" b="1" dirty="0" smtClean="0">
                <a:solidFill>
                  <a:srgbClr val="000099"/>
                </a:solidFill>
                <a:latin typeface="仿宋" pitchFamily="49" charset="-122"/>
                <a:ea typeface="仿宋" pitchFamily="49" charset="-122"/>
              </a:rPr>
              <a:t>对党员的基本要求作出规定：</a:t>
            </a:r>
            <a:endParaRPr lang="en-US" altLang="zh-CN" sz="2000" b="1" dirty="0" smtClean="0">
              <a:solidFill>
                <a:srgbClr val="000099"/>
              </a:solidFill>
              <a:latin typeface="仿宋" pitchFamily="49" charset="-122"/>
              <a:ea typeface="仿宋" pitchFamily="49" charset="-122"/>
            </a:endParaRPr>
          </a:p>
          <a:p>
            <a:pPr>
              <a:buNone/>
            </a:pPr>
            <a:r>
              <a:rPr lang="zh-CN" altLang="zh-CN" sz="2000" b="1" dirty="0" smtClean="0">
                <a:solidFill>
                  <a:srgbClr val="000099"/>
                </a:solidFill>
                <a:latin typeface="仿宋" pitchFamily="49" charset="-122"/>
                <a:ea typeface="仿宋" pitchFamily="49" charset="-122"/>
              </a:rPr>
              <a:t> </a:t>
            </a: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中国共产党党员是中国工人阶级的有共产主义觉悟的先锋战士。</a:t>
            </a:r>
            <a:endParaRPr lang="zh-CN" altLang="zh-CN" sz="2000" b="1" dirty="0" smtClean="0">
              <a:solidFill>
                <a:srgbClr val="000099"/>
              </a:solidFill>
              <a:latin typeface="仿宋" pitchFamily="49" charset="-122"/>
              <a:ea typeface="仿宋" pitchFamily="49" charset="-122"/>
            </a:endParaRPr>
          </a:p>
          <a:p>
            <a:pPr>
              <a:buNone/>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中国共产党党员必须全心全意为人民服务，不惜牺牲个人的一切，为实现共产主义奋斗终身。</a:t>
            </a:r>
            <a:endParaRPr lang="zh-CN" altLang="zh-CN" sz="2000" b="1" dirty="0" smtClean="0">
              <a:solidFill>
                <a:srgbClr val="000099"/>
              </a:solidFill>
              <a:latin typeface="仿宋" pitchFamily="49" charset="-122"/>
              <a:ea typeface="仿宋" pitchFamily="49" charset="-122"/>
            </a:endParaRPr>
          </a:p>
          <a:p>
            <a:pPr>
              <a:buNone/>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中国共产党党员永远是劳动人民的普通一员。除了法律和政策规定范围内的个人利益和工作职权以外，所有共产党员都不得谋求任何私利和特权。</a:t>
            </a:r>
            <a:endParaRPr lang="zh-CN" altLang="zh-CN" sz="2000" b="1" dirty="0" smtClean="0">
              <a:solidFill>
                <a:srgbClr val="000099"/>
              </a:solidFill>
              <a:latin typeface="仿宋" pitchFamily="49" charset="-122"/>
              <a:ea typeface="仿宋" pitchFamily="49" charset="-122"/>
            </a:endParaRPr>
          </a:p>
          <a:p>
            <a:r>
              <a:rPr lang="zh-CN" altLang="en-US" sz="2000" b="1" dirty="0" smtClean="0">
                <a:solidFill>
                  <a:srgbClr val="000099"/>
                </a:solidFill>
                <a:latin typeface="仿宋" pitchFamily="49" charset="-122"/>
                <a:ea typeface="仿宋" pitchFamily="49" charset="-122"/>
              </a:rPr>
              <a:t>按照这个要求，就要</a:t>
            </a:r>
            <a:r>
              <a:rPr lang="zh-CN" altLang="zh-CN" sz="2000" b="1" dirty="0" smtClean="0">
                <a:solidFill>
                  <a:srgbClr val="000099"/>
                </a:solidFill>
                <a:latin typeface="仿宋" pitchFamily="49" charset="-122"/>
                <a:ea typeface="仿宋" pitchFamily="49" charset="-122"/>
              </a:rPr>
              <a:t>加强党性，</a:t>
            </a:r>
            <a:r>
              <a:rPr lang="zh-CN" altLang="en-US" sz="2000" b="1" dirty="0" smtClean="0">
                <a:solidFill>
                  <a:srgbClr val="000099"/>
                </a:solidFill>
                <a:latin typeface="仿宋" pitchFamily="49" charset="-122"/>
                <a:ea typeface="仿宋" pitchFamily="49" charset="-122"/>
              </a:rPr>
              <a:t>牢记宗旨</a:t>
            </a:r>
            <a:r>
              <a:rPr lang="zh-CN"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树立</a:t>
            </a:r>
            <a:r>
              <a:rPr lang="zh-CN" altLang="zh-CN" sz="2000" b="1" dirty="0" smtClean="0">
                <a:solidFill>
                  <a:srgbClr val="000099"/>
                </a:solidFill>
                <a:latin typeface="仿宋" pitchFamily="49" charset="-122"/>
                <a:ea typeface="仿宋" pitchFamily="49" charset="-122"/>
              </a:rPr>
              <a:t>规矩意识，</a:t>
            </a:r>
            <a:r>
              <a:rPr lang="zh-CN" altLang="en-US" sz="2000" b="1" dirty="0" smtClean="0">
                <a:solidFill>
                  <a:srgbClr val="000099"/>
                </a:solidFill>
                <a:latin typeface="仿宋" pitchFamily="49" charset="-122"/>
                <a:ea typeface="仿宋" pitchFamily="49" charset="-122"/>
              </a:rPr>
              <a:t>强化</a:t>
            </a:r>
            <a:r>
              <a:rPr lang="zh-CN" altLang="zh-CN" sz="2000" b="1" dirty="0" smtClean="0">
                <a:solidFill>
                  <a:srgbClr val="000099"/>
                </a:solidFill>
                <a:latin typeface="仿宋" pitchFamily="49" charset="-122"/>
                <a:ea typeface="仿宋" pitchFamily="49" charset="-122"/>
              </a:rPr>
              <a:t>组织观念</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r>
              <a:rPr lang="zh-CN" altLang="zh-CN" sz="2000" b="1" dirty="0" smtClean="0">
                <a:solidFill>
                  <a:srgbClr val="000099"/>
                </a:solidFill>
                <a:latin typeface="仿宋" pitchFamily="49" charset="-122"/>
                <a:ea typeface="仿宋" pitchFamily="49" charset="-122"/>
              </a:rPr>
              <a:t>牢固树立党章意识，自觉用党章规范自己的一言一行</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endParaRPr lang="zh-CN" altLang="en-US" sz="2400" b="1" dirty="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linds(horizontal)">
                                      <p:cBhvr>
                                        <p:cTn id="26" dur="500"/>
                                        <p:tgtEl>
                                          <p:spTgt spid="3">
                                            <p:txEl>
                                              <p:pRg st="5" end="5"/>
                                            </p:txEl>
                                          </p:spTgt>
                                        </p:tgtEl>
                                      </p:cBhvr>
                                    </p:animEffect>
                                  </p:childTnLst>
                                </p:cTn>
                              </p:par>
                              <p:par>
                                <p:cTn id="27" presetID="3" presetClass="entr" presetSubtype="1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blinds(horizontal)">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692696"/>
            <a:ext cx="8280400" cy="576063"/>
          </a:xfrm>
        </p:spPr>
        <p:txBody>
          <a:bodyPr/>
          <a:lstStyle/>
          <a:p>
            <a:r>
              <a:rPr lang="en-US" altLang="zh-CN" sz="2400" b="1" dirty="0" smtClean="0">
                <a:solidFill>
                  <a:srgbClr val="000099"/>
                </a:solidFill>
                <a:latin typeface="宋体" pitchFamily="2" charset="-122"/>
                <a:ea typeface="宋体" pitchFamily="2" charset="-122"/>
              </a:rPr>
              <a:t>2.</a:t>
            </a:r>
            <a:r>
              <a:rPr lang="zh-CN" altLang="en-US" sz="2400" b="1" dirty="0" smtClean="0">
                <a:solidFill>
                  <a:srgbClr val="000099"/>
                </a:solidFill>
                <a:latin typeface="宋体" pitchFamily="2" charset="-122"/>
                <a:ea typeface="宋体" pitchFamily="2" charset="-122"/>
              </a:rPr>
              <a:t>根据党章制定的纪律和规矩</a:t>
            </a:r>
            <a:endParaRPr lang="en-US" altLang="zh-CN" sz="2400" b="1" dirty="0" smtClean="0">
              <a:solidFill>
                <a:srgbClr val="000099"/>
              </a:solidFill>
              <a:latin typeface="宋体" pitchFamily="2" charset="-122"/>
              <a:ea typeface="宋体" pitchFamily="2" charset="-122"/>
            </a:endParaRPr>
          </a:p>
          <a:p>
            <a:endParaRPr lang="zh-CN" altLang="en-US" sz="2400" dirty="0"/>
          </a:p>
        </p:txBody>
      </p:sp>
      <p:sp>
        <p:nvSpPr>
          <p:cNvPr id="4" name="TextBox 3"/>
          <p:cNvSpPr txBox="1">
            <a:spLocks noChangeArrowheads="1"/>
          </p:cNvSpPr>
          <p:nvPr/>
        </p:nvSpPr>
        <p:spPr bwMode="auto">
          <a:xfrm>
            <a:off x="323528" y="1556792"/>
            <a:ext cx="8496944" cy="1323439"/>
          </a:xfrm>
          <a:prstGeom prst="rect">
            <a:avLst/>
          </a:prstGeom>
          <a:noFill/>
          <a:ln w="9525">
            <a:noFill/>
            <a:miter lim="800000"/>
          </a:ln>
        </p:spPr>
        <p:txBody>
          <a:bodyPr wrap="square">
            <a:spAutoFit/>
          </a:bodyPr>
          <a:lstStyle/>
          <a:p>
            <a:pPr>
              <a:buClr>
                <a:srgbClr val="C00000"/>
              </a:buClr>
              <a:buFont typeface="Wingdings" pitchFamily="2" charset="2"/>
              <a:buChar char="p"/>
            </a:pPr>
            <a:r>
              <a:rPr lang="en-US" altLang="zh-CN" sz="2000" b="1" dirty="0">
                <a:solidFill>
                  <a:srgbClr val="000099"/>
                </a:solidFill>
                <a:latin typeface="仿宋" pitchFamily="49" charset="-122"/>
                <a:ea typeface="仿宋" pitchFamily="49" charset="-122"/>
              </a:rPr>
              <a:t> </a:t>
            </a:r>
            <a:r>
              <a:rPr lang="zh-CN" altLang="zh-CN" sz="2000" b="1" dirty="0">
                <a:solidFill>
                  <a:srgbClr val="000099"/>
                </a:solidFill>
                <a:latin typeface="仿宋" pitchFamily="49" charset="-122"/>
                <a:ea typeface="仿宋" pitchFamily="49" charset="-122"/>
              </a:rPr>
              <a:t>党的纪律和规矩</a:t>
            </a:r>
            <a:r>
              <a:rPr lang="zh-CN" altLang="en-US" sz="2000" b="1" dirty="0">
                <a:solidFill>
                  <a:srgbClr val="000099"/>
                </a:solidFill>
                <a:latin typeface="仿宋" pitchFamily="49" charset="-122"/>
                <a:ea typeface="仿宋" pitchFamily="49" charset="-122"/>
              </a:rPr>
              <a:t>的四个层次：</a:t>
            </a:r>
            <a:r>
              <a:rPr lang="zh-CN" altLang="zh-CN" sz="2000" b="1" dirty="0">
                <a:solidFill>
                  <a:srgbClr val="000099"/>
                </a:solidFill>
                <a:latin typeface="仿宋" pitchFamily="49" charset="-122"/>
                <a:ea typeface="仿宋" pitchFamily="49" charset="-122"/>
              </a:rPr>
              <a:t>“党章”</a:t>
            </a:r>
            <a:r>
              <a:rPr lang="zh-CN" altLang="en-US" sz="2000" b="1" dirty="0">
                <a:solidFill>
                  <a:srgbClr val="000099"/>
                </a:solidFill>
                <a:latin typeface="仿宋" pitchFamily="49" charset="-122"/>
                <a:ea typeface="仿宋" pitchFamily="49" charset="-122"/>
              </a:rPr>
              <a:t>；</a:t>
            </a:r>
            <a:r>
              <a:rPr lang="zh-CN" altLang="zh-CN" sz="2000" b="1" dirty="0">
                <a:solidFill>
                  <a:srgbClr val="000099"/>
                </a:solidFill>
                <a:latin typeface="仿宋" pitchFamily="49" charset="-122"/>
                <a:ea typeface="仿宋" pitchFamily="49" charset="-122"/>
              </a:rPr>
              <a:t>“党的纪律”特别是“政治纪律”</a:t>
            </a:r>
            <a:r>
              <a:rPr lang="zh-CN" altLang="en-US" sz="2000" b="1" dirty="0">
                <a:solidFill>
                  <a:srgbClr val="000099"/>
                </a:solidFill>
                <a:latin typeface="仿宋" pitchFamily="49" charset="-122"/>
                <a:ea typeface="仿宋" pitchFamily="49" charset="-122"/>
              </a:rPr>
              <a:t>；</a:t>
            </a:r>
            <a:r>
              <a:rPr lang="zh-CN" altLang="zh-CN" sz="2000" b="1" dirty="0">
                <a:solidFill>
                  <a:srgbClr val="000099"/>
                </a:solidFill>
                <a:latin typeface="仿宋" pitchFamily="49" charset="-122"/>
                <a:ea typeface="仿宋" pitchFamily="49" charset="-122"/>
              </a:rPr>
              <a:t>“国家法律”</a:t>
            </a:r>
            <a:r>
              <a:rPr lang="zh-CN" altLang="en-US" sz="2000" b="1" dirty="0">
                <a:solidFill>
                  <a:srgbClr val="000099"/>
                </a:solidFill>
                <a:latin typeface="仿宋" pitchFamily="49" charset="-122"/>
                <a:ea typeface="仿宋" pitchFamily="49" charset="-122"/>
              </a:rPr>
              <a:t>；</a:t>
            </a:r>
            <a:r>
              <a:rPr lang="zh-CN" altLang="zh-CN" sz="2000" b="1" dirty="0">
                <a:solidFill>
                  <a:srgbClr val="000099"/>
                </a:solidFill>
                <a:latin typeface="仿宋" pitchFamily="49" charset="-122"/>
                <a:ea typeface="仿宋" pitchFamily="49" charset="-122"/>
              </a:rPr>
              <a:t>“党在长期实践中形成的优良传统和工作惯例”</a:t>
            </a:r>
            <a:r>
              <a:rPr lang="zh-CN" altLang="en-US" sz="2000" b="1" dirty="0">
                <a:solidFill>
                  <a:srgbClr val="000099"/>
                </a:solidFill>
                <a:latin typeface="仿宋" pitchFamily="49" charset="-122"/>
                <a:ea typeface="仿宋" pitchFamily="49" charset="-122"/>
              </a:rPr>
              <a:t>。</a:t>
            </a:r>
            <a:endParaRPr lang="en-US" altLang="zh-CN" sz="2000" b="1" dirty="0">
              <a:solidFill>
                <a:srgbClr val="000099"/>
              </a:solidFill>
              <a:latin typeface="仿宋" pitchFamily="49" charset="-122"/>
              <a:ea typeface="仿宋" pitchFamily="49" charset="-122"/>
            </a:endParaRPr>
          </a:p>
          <a:p>
            <a:pPr>
              <a:buClr>
                <a:srgbClr val="C00000"/>
              </a:buClr>
              <a:buFont typeface="Wingdings" pitchFamily="2" charset="2"/>
              <a:buChar char="p"/>
            </a:pPr>
            <a:r>
              <a:rPr lang="en-US" altLang="zh-CN" sz="2000" b="1" dirty="0">
                <a:solidFill>
                  <a:srgbClr val="000099"/>
                </a:solidFill>
                <a:latin typeface="仿宋" pitchFamily="49" charset="-122"/>
                <a:ea typeface="仿宋" pitchFamily="49" charset="-122"/>
              </a:rPr>
              <a:t> </a:t>
            </a:r>
            <a:r>
              <a:rPr lang="zh-CN" altLang="zh-CN" sz="2000" b="1" dirty="0">
                <a:solidFill>
                  <a:srgbClr val="000099"/>
                </a:solidFill>
                <a:latin typeface="仿宋" pitchFamily="49" charset="-122"/>
                <a:ea typeface="仿宋" pitchFamily="49" charset="-122"/>
              </a:rPr>
              <a:t>政治纪律是最重要、最根本、最关键的纪律，遵守党的政治纪律是遵守党的全部纪律的重要基础。</a:t>
            </a:r>
            <a:endParaRPr lang="zh-CN" altLang="en-US" sz="2000" b="1" dirty="0">
              <a:solidFill>
                <a:srgbClr val="000099"/>
              </a:solidFill>
              <a:latin typeface="仿宋" pitchFamily="49" charset="-122"/>
              <a:ea typeface="仿宋" pitchFamily="49" charset="-122"/>
            </a:endParaRPr>
          </a:p>
        </p:txBody>
      </p:sp>
      <p:sp>
        <p:nvSpPr>
          <p:cNvPr id="6" name="矩形 5"/>
          <p:cNvSpPr/>
          <p:nvPr/>
        </p:nvSpPr>
        <p:spPr>
          <a:xfrm>
            <a:off x="395536" y="3789040"/>
            <a:ext cx="8424936" cy="1631216"/>
          </a:xfrm>
          <a:prstGeom prst="rect">
            <a:avLst/>
          </a:prstGeom>
        </p:spPr>
        <p:txBody>
          <a:bodyPr wrap="square">
            <a:spAutoFit/>
          </a:bodyPr>
          <a:lstStyle/>
          <a:p>
            <a:pPr>
              <a:buClr>
                <a:srgbClr val="C00000"/>
              </a:buClr>
              <a:buFont typeface="Wingdings" pitchFamily="2" charset="2"/>
              <a:buChar char="p"/>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把纪律和规矩挺在前面</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Clr>
                <a:srgbClr val="C00000"/>
              </a:buClr>
            </a:pPr>
            <a:r>
              <a:rPr lang="zh-CN" altLang="en-US" sz="2000" b="1" dirty="0" smtClean="0">
                <a:solidFill>
                  <a:srgbClr val="000099"/>
                </a:solidFill>
                <a:latin typeface="仿宋" pitchFamily="49" charset="-122"/>
                <a:ea typeface="仿宋" pitchFamily="49" charset="-122"/>
              </a:rPr>
              <a:t>   党内关系要正常化，批评和自我批评要经常开展，让咬耳扯袖、红脸出汗成为常态；党纪轻处分和组织处理要成为大多数；对严重违纪的重处分、作出重大职务调整应当是少数；而严重违纪涉嫌违法立案审查的只能是极极少数。这样“四种形态”。</a:t>
            </a:r>
            <a:endParaRPr lang="en-US" altLang="zh-CN"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TextBox 8"/>
          <p:cNvSpPr txBox="1">
            <a:spLocks noChangeArrowheads="1"/>
          </p:cNvSpPr>
          <p:nvPr/>
        </p:nvSpPr>
        <p:spPr bwMode="auto">
          <a:xfrm>
            <a:off x="395536" y="692696"/>
            <a:ext cx="4536504" cy="2246769"/>
          </a:xfrm>
          <a:prstGeom prst="rect">
            <a:avLst/>
          </a:prstGeom>
          <a:noFill/>
          <a:ln w="9525">
            <a:noFill/>
            <a:miter lim="800000"/>
          </a:ln>
        </p:spPr>
        <p:txBody>
          <a:bodyPr wrap="square">
            <a:spAutoFit/>
          </a:bodyPr>
          <a:lstStyle/>
          <a:p>
            <a:pPr>
              <a:buClr>
                <a:srgbClr val="C00000"/>
              </a:buClr>
              <a:buFont typeface="Wingdings" pitchFamily="2" charset="2"/>
              <a:buChar char="p"/>
            </a:pPr>
            <a:r>
              <a:rPr lang="en-US" altLang="zh-CN" sz="2000" b="1" dirty="0" smtClean="0">
                <a:solidFill>
                  <a:srgbClr val="000099"/>
                </a:solidFill>
                <a:latin typeface="仿宋" pitchFamily="49" charset="-122"/>
                <a:ea typeface="仿宋" pitchFamily="49" charset="-122"/>
              </a:rPr>
              <a:t> </a:t>
            </a:r>
            <a:r>
              <a:rPr lang="zh-CN" altLang="zh-CN" sz="2000" b="1" dirty="0">
                <a:solidFill>
                  <a:srgbClr val="000099"/>
                </a:solidFill>
                <a:latin typeface="仿宋" pitchFamily="49" charset="-122"/>
                <a:ea typeface="仿宋" pitchFamily="49" charset="-122"/>
              </a:rPr>
              <a:t>七届二中全会根据毛泽东的提议立下“六条规矩”：“一、不做寿；二、不送礼；三、少敬酒；四、少拍掌；五、不以人名作地名；六、不要把中国同志同马恩列斯平列。”</a:t>
            </a:r>
            <a:endParaRPr lang="en-US" altLang="zh-CN" sz="2000" b="1" dirty="0">
              <a:solidFill>
                <a:srgbClr val="000099"/>
              </a:solidFill>
              <a:latin typeface="仿宋" pitchFamily="49" charset="-122"/>
              <a:ea typeface="仿宋" pitchFamily="49" charset="-122"/>
            </a:endParaRPr>
          </a:p>
          <a:p>
            <a:pPr>
              <a:buClr>
                <a:srgbClr val="C00000"/>
              </a:buClr>
              <a:buFont typeface="Wingdings" pitchFamily="2" charset="2"/>
              <a:buChar char="p"/>
            </a:pPr>
            <a:r>
              <a:rPr lang="en-US" altLang="zh-CN" sz="2000" b="1" dirty="0">
                <a:solidFill>
                  <a:srgbClr val="000099"/>
                </a:solidFill>
                <a:latin typeface="仿宋" pitchFamily="49" charset="-122"/>
                <a:ea typeface="仿宋" pitchFamily="49" charset="-122"/>
              </a:rPr>
              <a:t> 1953</a:t>
            </a:r>
            <a:r>
              <a:rPr lang="zh-CN" altLang="zh-CN" sz="2000" b="1" dirty="0">
                <a:solidFill>
                  <a:srgbClr val="000099"/>
                </a:solidFill>
                <a:latin typeface="仿宋" pitchFamily="49" charset="-122"/>
                <a:ea typeface="仿宋" pitchFamily="49" charset="-122"/>
              </a:rPr>
              <a:t>年</a:t>
            </a:r>
            <a:r>
              <a:rPr lang="en-US" altLang="zh-CN" sz="2000" b="1" dirty="0">
                <a:solidFill>
                  <a:srgbClr val="000099"/>
                </a:solidFill>
                <a:latin typeface="仿宋" pitchFamily="49" charset="-122"/>
                <a:ea typeface="仿宋" pitchFamily="49" charset="-122"/>
              </a:rPr>
              <a:t>8</a:t>
            </a:r>
            <a:r>
              <a:rPr lang="zh-CN" altLang="zh-CN" sz="2000" b="1" dirty="0">
                <a:solidFill>
                  <a:srgbClr val="000099"/>
                </a:solidFill>
                <a:latin typeface="仿宋" pitchFamily="49" charset="-122"/>
                <a:ea typeface="仿宋" pitchFamily="49" charset="-122"/>
              </a:rPr>
              <a:t>月，毛泽东在全国财经工作会议上再一次强调了这六条规矩。</a:t>
            </a:r>
            <a:endParaRPr lang="zh-CN" altLang="en-US" sz="2000" b="1" dirty="0">
              <a:solidFill>
                <a:srgbClr val="000099"/>
              </a:solidFill>
              <a:latin typeface="仿宋" pitchFamily="49" charset="-122"/>
              <a:ea typeface="仿宋" pitchFamily="49" charset="-122"/>
            </a:endParaRPr>
          </a:p>
        </p:txBody>
      </p:sp>
      <p:pic>
        <p:nvPicPr>
          <p:cNvPr id="10" name="Picture 2" descr="c:\users\guowei\appdata\roaming\360se6\User Data\temp\267f9e2f07082838a5c3b7e2b999a9014d08f17e.jpg"/>
          <p:cNvPicPr>
            <a:picLocks noChangeAspect="1" noChangeArrowheads="1"/>
          </p:cNvPicPr>
          <p:nvPr/>
        </p:nvPicPr>
        <p:blipFill>
          <a:blip r:embed="rId1" cstate="print"/>
          <a:srcRect/>
          <a:stretch>
            <a:fillRect/>
          </a:stretch>
        </p:blipFill>
        <p:spPr bwMode="auto">
          <a:xfrm>
            <a:off x="5148064" y="404664"/>
            <a:ext cx="3528392" cy="2520280"/>
          </a:xfrm>
          <a:prstGeom prst="rect">
            <a:avLst/>
          </a:prstGeom>
          <a:noFill/>
        </p:spPr>
      </p:pic>
      <p:pic>
        <p:nvPicPr>
          <p:cNvPr id="11" name="Picture 4" descr="c:\users\guowei\appdata\roaming\360se6\User Data\temp\17941663_201307112033397184600.jpg"/>
          <p:cNvPicPr>
            <a:picLocks noChangeAspect="1" noChangeArrowheads="1"/>
          </p:cNvPicPr>
          <p:nvPr/>
        </p:nvPicPr>
        <p:blipFill>
          <a:blip r:embed="rId2" cstate="print"/>
          <a:srcRect/>
          <a:stretch>
            <a:fillRect/>
          </a:stretch>
        </p:blipFill>
        <p:spPr bwMode="auto">
          <a:xfrm>
            <a:off x="395536" y="3789040"/>
            <a:ext cx="3672408" cy="2520280"/>
          </a:xfrm>
          <a:prstGeom prst="rect">
            <a:avLst/>
          </a:prstGeom>
          <a:noFill/>
        </p:spPr>
      </p:pic>
      <p:sp>
        <p:nvSpPr>
          <p:cNvPr id="12" name="矩形 11"/>
          <p:cNvSpPr/>
          <p:nvPr/>
        </p:nvSpPr>
        <p:spPr>
          <a:xfrm>
            <a:off x="4788024" y="3429000"/>
            <a:ext cx="3960440" cy="3170099"/>
          </a:xfrm>
          <a:prstGeom prst="rect">
            <a:avLst/>
          </a:prstGeom>
        </p:spPr>
        <p:txBody>
          <a:bodyPr wrap="square">
            <a:spAutoFit/>
          </a:bodyPr>
          <a:lstStyle/>
          <a:p>
            <a:pPr>
              <a:buClr>
                <a:srgbClr val="C00000"/>
              </a:buClr>
              <a:buFont typeface="Wingdings" pitchFamily="2" charset="2"/>
              <a:buChar char="p"/>
            </a:pPr>
            <a:r>
              <a:rPr lang="en-US" altLang="zh-CN" sz="2000" b="1" dirty="0" smtClean="0">
                <a:solidFill>
                  <a:srgbClr val="000099"/>
                </a:solidFill>
                <a:latin typeface="仿宋" pitchFamily="49" charset="-122"/>
                <a:ea typeface="仿宋" pitchFamily="49" charset="-122"/>
              </a:rPr>
              <a:t>2013</a:t>
            </a:r>
            <a:r>
              <a:rPr lang="zh-CN" altLang="en-US" sz="2000" b="1" dirty="0" smtClean="0">
                <a:solidFill>
                  <a:srgbClr val="000099"/>
                </a:solidFill>
                <a:latin typeface="仿宋" pitchFamily="49" charset="-122"/>
                <a:ea typeface="仿宋" pitchFamily="49" charset="-122"/>
              </a:rPr>
              <a:t>年</a:t>
            </a:r>
            <a:r>
              <a:rPr lang="en-US" altLang="zh-CN" sz="2000" b="1" dirty="0" smtClean="0">
                <a:solidFill>
                  <a:srgbClr val="000099"/>
                </a:solidFill>
                <a:latin typeface="仿宋" pitchFamily="49" charset="-122"/>
                <a:ea typeface="仿宋" pitchFamily="49" charset="-122"/>
              </a:rPr>
              <a:t>7</a:t>
            </a:r>
            <a:r>
              <a:rPr lang="zh-CN" altLang="en-US" sz="2000" b="1" dirty="0" smtClean="0">
                <a:solidFill>
                  <a:srgbClr val="000099"/>
                </a:solidFill>
                <a:latin typeface="仿宋" pitchFamily="49" charset="-122"/>
                <a:ea typeface="仿宋" pitchFamily="49" charset="-122"/>
              </a:rPr>
              <a:t>月，习近平到西柏坡参观，他一</a:t>
            </a:r>
            <a:r>
              <a:rPr lang="zh-CN" altLang="en-US" sz="2000" b="1" dirty="0">
                <a:solidFill>
                  <a:srgbClr val="000099"/>
                </a:solidFill>
                <a:latin typeface="仿宋" pitchFamily="49" charset="-122"/>
                <a:ea typeface="仿宋" pitchFamily="49" charset="-122"/>
              </a:rPr>
              <a:t>一</a:t>
            </a:r>
            <a:r>
              <a:rPr lang="zh-CN" altLang="en-US" sz="2000" b="1" dirty="0" smtClean="0">
                <a:solidFill>
                  <a:srgbClr val="000099"/>
                </a:solidFill>
                <a:latin typeface="仿宋" pitchFamily="49" charset="-122"/>
                <a:ea typeface="仿宋" pitchFamily="49" charset="-122"/>
              </a:rPr>
              <a:t>对照</a:t>
            </a:r>
            <a:r>
              <a:rPr lang="zh-CN" altLang="zh-CN" sz="2000" b="1" dirty="0" smtClean="0">
                <a:solidFill>
                  <a:srgbClr val="000099"/>
                </a:solidFill>
                <a:latin typeface="仿宋" pitchFamily="49" charset="-122"/>
                <a:ea typeface="仿宋" pitchFamily="49" charset="-122"/>
              </a:rPr>
              <a:t>“六条规矩”</a:t>
            </a:r>
            <a:r>
              <a:rPr lang="zh-CN" altLang="en-US" sz="2000" b="1" dirty="0" smtClean="0">
                <a:solidFill>
                  <a:srgbClr val="000099"/>
                </a:solidFill>
                <a:latin typeface="仿宋" pitchFamily="49" charset="-122"/>
                <a:ea typeface="仿宋" pitchFamily="49" charset="-122"/>
              </a:rPr>
              <a:t>说</a:t>
            </a:r>
            <a:r>
              <a:rPr lang="zh-CN" altLang="en-US" sz="2000" b="1" dirty="0">
                <a:solidFill>
                  <a:srgbClr val="000099"/>
                </a:solidFill>
                <a:latin typeface="仿宋" pitchFamily="49" charset="-122"/>
                <a:ea typeface="仿宋" pitchFamily="49" charset="-122"/>
              </a:rPr>
              <a:t>：“不做寿，这条做到了；不送礼，这个还有问题，所以反‘四风</a:t>
            </a:r>
            <a:r>
              <a:rPr lang="en-US" altLang="zh-CN" sz="2000" b="1" dirty="0">
                <a:solidFill>
                  <a:srgbClr val="000099"/>
                </a:solidFill>
                <a:latin typeface="仿宋" pitchFamily="49" charset="-122"/>
                <a:ea typeface="仿宋" pitchFamily="49" charset="-122"/>
              </a:rPr>
              <a:t>'</a:t>
            </a:r>
            <a:r>
              <a:rPr lang="zh-CN" altLang="en-US" sz="2000" b="1" dirty="0">
                <a:solidFill>
                  <a:srgbClr val="000099"/>
                </a:solidFill>
                <a:latin typeface="仿宋" pitchFamily="49" charset="-122"/>
                <a:ea typeface="仿宋" pitchFamily="49" charset="-122"/>
              </a:rPr>
              <a:t>要解决这个问题；少敬酒，现在公款吃喝得到遏制，关键是要坚持下去；少拍掌，我们也提倡；不以人名命名地名，这一条坚持下来了；第六条，我们党对此有清醒的认识</a:t>
            </a:r>
            <a:r>
              <a:rPr lang="en-US" altLang="zh-CN" sz="2000" b="1" dirty="0">
                <a:solidFill>
                  <a:srgbClr val="000099"/>
                </a:solidFill>
                <a:latin typeface="仿宋" pitchFamily="49" charset="-122"/>
                <a:ea typeface="仿宋" pitchFamily="49" charset="-122"/>
              </a:rPr>
              <a:t>……”</a:t>
            </a:r>
            <a:endParaRPr lang="zh-CN" altLang="en-US" sz="2000" b="1" dirty="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ppt_x"/>
                                          </p:val>
                                        </p:tav>
                                        <p:tav tm="100000">
                                          <p:val>
                                            <p:strVal val="#ppt_x"/>
                                          </p:val>
                                        </p:tav>
                                      </p:tavLst>
                                    </p:anim>
                                    <p:anim calcmode="lin" valueType="num">
                                      <p:cBhvr additive="base">
                                        <p:cTn id="1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sz="3600" dirty="0" smtClean="0"/>
              <a:t>（四）</a:t>
            </a:r>
            <a:r>
              <a:rPr lang="en-US" altLang="zh-CN" sz="3600" dirty="0" smtClean="0"/>
              <a:t>《</a:t>
            </a:r>
            <a:r>
              <a:rPr lang="zh-CN" altLang="en-US" sz="3600" dirty="0" smtClean="0"/>
              <a:t>准则</a:t>
            </a:r>
            <a:r>
              <a:rPr lang="en-US" altLang="zh-CN" sz="3600" dirty="0" smtClean="0"/>
              <a:t>》</a:t>
            </a:r>
            <a:r>
              <a:rPr lang="zh-CN" altLang="en-US" sz="3600" dirty="0" smtClean="0"/>
              <a:t>和</a:t>
            </a:r>
            <a:r>
              <a:rPr lang="en-US" altLang="zh-CN" sz="3600" dirty="0" smtClean="0"/>
              <a:t>《</a:t>
            </a:r>
            <a:r>
              <a:rPr lang="zh-CN" altLang="en-US" sz="3600" dirty="0" smtClean="0"/>
              <a:t>条例</a:t>
            </a:r>
            <a:r>
              <a:rPr lang="en-US" altLang="zh-CN" sz="3600" dirty="0" smtClean="0"/>
              <a:t>》</a:t>
            </a:r>
            <a:r>
              <a:rPr lang="zh-CN" altLang="en-US" sz="3600" dirty="0" smtClean="0"/>
              <a:t>的主要内容</a:t>
            </a:r>
            <a:endParaRPr lang="zh-CN" altLang="en-US" sz="3600" dirty="0"/>
          </a:p>
        </p:txBody>
      </p:sp>
      <p:sp>
        <p:nvSpPr>
          <p:cNvPr id="3" name="内容占位符 2"/>
          <p:cNvSpPr>
            <a:spLocks noGrp="1"/>
          </p:cNvSpPr>
          <p:nvPr>
            <p:ph idx="1"/>
          </p:nvPr>
        </p:nvSpPr>
        <p:spPr>
          <a:xfrm>
            <a:off x="468313" y="1628775"/>
            <a:ext cx="8280400" cy="648097"/>
          </a:xfrm>
        </p:spPr>
        <p:txBody>
          <a:bodyPr/>
          <a:lstStyle/>
          <a:p>
            <a:r>
              <a:rPr lang="en-US" altLang="zh-CN" sz="2400" b="1" dirty="0" smtClean="0">
                <a:solidFill>
                  <a:srgbClr val="000099"/>
                </a:solidFill>
                <a:latin typeface="宋体" pitchFamily="2" charset="-122"/>
                <a:ea typeface="宋体" pitchFamily="2" charset="-122"/>
              </a:rPr>
              <a:t>1.《</a:t>
            </a:r>
            <a:r>
              <a:rPr lang="zh-CN" altLang="en-US" sz="2400" b="1" dirty="0" smtClean="0">
                <a:solidFill>
                  <a:srgbClr val="000099"/>
                </a:solidFill>
                <a:latin typeface="宋体" pitchFamily="2" charset="-122"/>
                <a:ea typeface="宋体" pitchFamily="2" charset="-122"/>
              </a:rPr>
              <a:t>准则</a:t>
            </a:r>
            <a:r>
              <a:rPr lang="en-US" altLang="zh-CN" sz="2400" b="1" dirty="0" smtClean="0">
                <a:solidFill>
                  <a:srgbClr val="000099"/>
                </a:solidFill>
                <a:latin typeface="宋体" pitchFamily="2" charset="-122"/>
                <a:ea typeface="宋体" pitchFamily="2" charset="-122"/>
              </a:rPr>
              <a:t>》</a:t>
            </a:r>
            <a:r>
              <a:rPr lang="zh-CN" altLang="en-US" sz="2400" b="1" dirty="0" smtClean="0">
                <a:solidFill>
                  <a:srgbClr val="000099"/>
                </a:solidFill>
                <a:latin typeface="宋体" pitchFamily="2" charset="-122"/>
                <a:ea typeface="宋体" pitchFamily="2" charset="-122"/>
              </a:rPr>
              <a:t>的主要内容</a:t>
            </a:r>
            <a:endParaRPr lang="zh-CN" altLang="en-US" sz="2400" b="1" dirty="0">
              <a:solidFill>
                <a:srgbClr val="000099"/>
              </a:solidFill>
              <a:latin typeface="宋体" pitchFamily="2" charset="-122"/>
              <a:ea typeface="宋体" pitchFamily="2" charset="-122"/>
            </a:endParaRPr>
          </a:p>
        </p:txBody>
      </p:sp>
      <p:sp>
        <p:nvSpPr>
          <p:cNvPr id="4" name="矩形 3"/>
          <p:cNvSpPr/>
          <p:nvPr/>
        </p:nvSpPr>
        <p:spPr>
          <a:xfrm>
            <a:off x="467544" y="2348880"/>
            <a:ext cx="8208912" cy="1077218"/>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sz="2000" b="1" dirty="0" smtClean="0">
                <a:solidFill>
                  <a:srgbClr val="000099"/>
                </a:solidFill>
                <a:latin typeface="仿宋" pitchFamily="49" charset="-122"/>
                <a:ea typeface="仿宋" pitchFamily="49" charset="-122"/>
              </a:rPr>
              <a:t>（1</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导语</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四个必须</a:t>
            </a:r>
            <a:r>
              <a:rPr lang="en-US"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重申党的理想信念、根本宗旨、优良传统作风、高尚道德情操等原则要求</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p:txBody>
      </p:sp>
      <p:sp>
        <p:nvSpPr>
          <p:cNvPr id="5" name="矩形 4"/>
          <p:cNvSpPr/>
          <p:nvPr/>
        </p:nvSpPr>
        <p:spPr>
          <a:xfrm>
            <a:off x="467544" y="3573016"/>
            <a:ext cx="8280920" cy="1077218"/>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sz="2000" b="1" dirty="0" smtClean="0">
                <a:solidFill>
                  <a:srgbClr val="000099"/>
                </a:solidFill>
                <a:latin typeface="仿宋" pitchFamily="49" charset="-122"/>
                <a:ea typeface="仿宋" pitchFamily="49" charset="-122"/>
              </a:rPr>
              <a:t>（2）</a:t>
            </a:r>
            <a:r>
              <a:rPr lang="zh-CN" altLang="zh-CN" sz="2000" b="1" dirty="0" smtClean="0">
                <a:solidFill>
                  <a:srgbClr val="000099"/>
                </a:solidFill>
                <a:latin typeface="仿宋" pitchFamily="49" charset="-122"/>
                <a:ea typeface="仿宋" pitchFamily="49" charset="-122"/>
              </a:rPr>
              <a:t>党员廉洁自律规范</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四个坚持</a:t>
            </a:r>
            <a:r>
              <a:rPr lang="en-US"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党员</a:t>
            </a:r>
            <a:r>
              <a:rPr lang="zh-CN" altLang="zh-CN" sz="2000" b="1" dirty="0" smtClean="0">
                <a:solidFill>
                  <a:srgbClr val="000099"/>
                </a:solidFill>
                <a:latin typeface="仿宋" pitchFamily="49" charset="-122"/>
                <a:ea typeface="仿宋" pitchFamily="49" charset="-122"/>
              </a:rPr>
              <a:t>正确对待和处理“公与私”</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“廉与腐”</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“俭与奢”</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“苦与乐”关系</a:t>
            </a:r>
            <a:r>
              <a:rPr lang="zh-CN" altLang="en-US" sz="2000" b="1" dirty="0" smtClean="0">
                <a:solidFill>
                  <a:srgbClr val="000099"/>
                </a:solidFill>
                <a:latin typeface="仿宋" pitchFamily="49" charset="-122"/>
                <a:ea typeface="仿宋" pitchFamily="49" charset="-122"/>
              </a:rPr>
              <a:t>的基本</a:t>
            </a:r>
            <a:r>
              <a:rPr lang="zh-CN" altLang="zh-CN" sz="2000" b="1" dirty="0" smtClean="0">
                <a:solidFill>
                  <a:srgbClr val="000099"/>
                </a:solidFill>
                <a:latin typeface="仿宋" pitchFamily="49" charset="-122"/>
                <a:ea typeface="仿宋" pitchFamily="49" charset="-122"/>
              </a:rPr>
              <a:t>规范。</a:t>
            </a:r>
            <a:endParaRPr lang="en-US" altLang="zh-CN" sz="2000" b="1" dirty="0" smtClean="0">
              <a:solidFill>
                <a:srgbClr val="000099"/>
              </a:solidFill>
              <a:latin typeface="仿宋" pitchFamily="49" charset="-122"/>
              <a:ea typeface="仿宋" pitchFamily="49" charset="-122"/>
            </a:endParaRPr>
          </a:p>
        </p:txBody>
      </p:sp>
      <p:sp>
        <p:nvSpPr>
          <p:cNvPr id="6" name="矩形 5"/>
          <p:cNvSpPr/>
          <p:nvPr/>
        </p:nvSpPr>
        <p:spPr>
          <a:xfrm>
            <a:off x="467544" y="4869160"/>
            <a:ext cx="8280920" cy="769441"/>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sz="2000" b="1" dirty="0" smtClean="0">
                <a:solidFill>
                  <a:srgbClr val="000099"/>
                </a:solidFill>
                <a:latin typeface="仿宋" pitchFamily="49" charset="-122"/>
                <a:ea typeface="仿宋" pitchFamily="49" charset="-122"/>
              </a:rPr>
              <a:t>（3</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党员领导干部廉洁自律规范</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四个自觉</a:t>
            </a:r>
            <a:r>
              <a:rPr lang="en-US"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党员领导干部廉洁从政、</a:t>
            </a:r>
            <a:r>
              <a:rPr lang="zh-CN" altLang="en-US" sz="2000" b="1" dirty="0" smtClean="0">
                <a:solidFill>
                  <a:srgbClr val="000099"/>
                </a:solidFill>
                <a:latin typeface="仿宋" pitchFamily="49" charset="-122"/>
                <a:ea typeface="仿宋" pitchFamily="49" charset="-122"/>
              </a:rPr>
              <a:t>廉洁用权</a:t>
            </a:r>
            <a:r>
              <a:rPr lang="zh-CN"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廉洁修身</a:t>
            </a:r>
            <a:r>
              <a:rPr lang="zh-CN"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廉洁齐家</a:t>
            </a:r>
            <a:r>
              <a:rPr lang="zh-CN" altLang="zh-CN" sz="2000" b="1" dirty="0" smtClean="0">
                <a:solidFill>
                  <a:srgbClr val="000099"/>
                </a:solidFill>
                <a:latin typeface="仿宋" pitchFamily="49" charset="-122"/>
                <a:ea typeface="仿宋" pitchFamily="49" charset="-122"/>
              </a:rPr>
              <a:t>的</a:t>
            </a:r>
            <a:r>
              <a:rPr lang="zh-CN" altLang="en-US" sz="2000" b="1" dirty="0" smtClean="0">
                <a:solidFill>
                  <a:srgbClr val="000099"/>
                </a:solidFill>
                <a:latin typeface="仿宋" pitchFamily="49" charset="-122"/>
                <a:ea typeface="仿宋" pitchFamily="49" charset="-122"/>
              </a:rPr>
              <a:t>基本</a:t>
            </a:r>
            <a:r>
              <a:rPr lang="zh-CN" altLang="zh-CN" sz="2000" b="1" dirty="0" smtClean="0">
                <a:solidFill>
                  <a:srgbClr val="000099"/>
                </a:solidFill>
                <a:latin typeface="仿宋" pitchFamily="49" charset="-122"/>
                <a:ea typeface="仿宋" pitchFamily="49" charset="-122"/>
              </a:rPr>
              <a:t>规范</a:t>
            </a:r>
            <a:r>
              <a:rPr lang="zh-CN" altLang="en-US" sz="2000" b="1" dirty="0" smtClean="0">
                <a:solidFill>
                  <a:srgbClr val="000099"/>
                </a:solidFill>
                <a:latin typeface="仿宋" pitchFamily="49" charset="-122"/>
                <a:ea typeface="仿宋" pitchFamily="49" charset="-122"/>
              </a:rPr>
              <a:t>。</a:t>
            </a:r>
            <a:endParaRPr lang="zh-CN" altLang="en-US"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标题 5"/>
          <p:cNvSpPr>
            <a:spLocks noGrp="1"/>
          </p:cNvSpPr>
          <p:nvPr>
            <p:ph type="title"/>
          </p:nvPr>
        </p:nvSpPr>
        <p:spPr>
          <a:xfrm>
            <a:off x="323528" y="2852936"/>
            <a:ext cx="8642350" cy="1008063"/>
          </a:xfrm>
        </p:spPr>
        <p:txBody>
          <a:bodyPr/>
          <a:lstStyle/>
          <a:p>
            <a:r>
              <a:rPr lang="zh-CN" altLang="en-US" sz="4000" dirty="0" smtClean="0">
                <a:solidFill>
                  <a:srgbClr val="C00000"/>
                </a:solidFill>
                <a:latin typeface="黑体" pitchFamily="49" charset="-122"/>
                <a:ea typeface="黑体" pitchFamily="49" charset="-122"/>
              </a:rPr>
              <a:t>一、为什么要学习党章党规</a:t>
            </a:r>
            <a:endParaRPr lang="zh-CN" altLang="en-US" sz="4000" dirty="0">
              <a:solidFill>
                <a:srgbClr val="C00000"/>
              </a:solidFill>
              <a:effectLst>
                <a:outerShdw blurRad="38100" dist="38100" dir="2700000" algn="tl">
                  <a:srgbClr val="000000">
                    <a:alpha val="43137"/>
                  </a:srgbClr>
                </a:outerShdw>
              </a:effectLst>
              <a:latin typeface="黑体" pitchFamily="49" charset="-122"/>
              <a:ea typeface="黑体" pitchFamily="49" charset="-122"/>
            </a:endParaRPr>
          </a:p>
        </p:txBody>
      </p:sp>
    </p:spTree>
  </p:cSld>
  <p:clrMapOvr>
    <a:masterClrMapping/>
  </p:clrMapOvr>
  <p:transition>
    <p:blinds dir="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67544" y="548680"/>
            <a:ext cx="8280400" cy="1296144"/>
          </a:xfrm>
        </p:spPr>
        <p:txBody>
          <a:bodyPr/>
          <a:lstStyle/>
          <a:p>
            <a:r>
              <a:rPr lang="en-US" altLang="zh-CN" sz="2400" b="1" dirty="0" smtClean="0">
                <a:solidFill>
                  <a:srgbClr val="000099"/>
                </a:solidFill>
                <a:latin typeface="宋体" pitchFamily="2" charset="-122"/>
                <a:ea typeface="宋体" pitchFamily="2" charset="-122"/>
              </a:rPr>
              <a:t>2.《</a:t>
            </a:r>
            <a:r>
              <a:rPr lang="zh-CN" altLang="en-US" sz="2400" b="1" dirty="0" smtClean="0">
                <a:solidFill>
                  <a:srgbClr val="000099"/>
                </a:solidFill>
                <a:latin typeface="宋体" pitchFamily="2" charset="-122"/>
                <a:ea typeface="宋体" pitchFamily="2" charset="-122"/>
              </a:rPr>
              <a:t>准则</a:t>
            </a:r>
            <a:r>
              <a:rPr lang="en-US" altLang="zh-CN" sz="2400" b="1" dirty="0" smtClean="0">
                <a:solidFill>
                  <a:srgbClr val="000099"/>
                </a:solidFill>
                <a:latin typeface="宋体" pitchFamily="2" charset="-122"/>
                <a:ea typeface="宋体" pitchFamily="2" charset="-122"/>
              </a:rPr>
              <a:t>》</a:t>
            </a:r>
            <a:r>
              <a:rPr lang="zh-CN" altLang="en-US" sz="2400" b="1" dirty="0" smtClean="0">
                <a:solidFill>
                  <a:srgbClr val="000099"/>
                </a:solidFill>
                <a:latin typeface="宋体" pitchFamily="2" charset="-122"/>
                <a:ea typeface="宋体" pitchFamily="2" charset="-122"/>
              </a:rPr>
              <a:t>的基本精神</a:t>
            </a:r>
            <a:endParaRPr lang="en-US" altLang="zh-CN" sz="2400" b="1" dirty="0" smtClean="0">
              <a:solidFill>
                <a:srgbClr val="000099"/>
              </a:solidFill>
              <a:latin typeface="宋体" pitchFamily="2" charset="-122"/>
              <a:ea typeface="宋体" pitchFamily="2" charset="-122"/>
            </a:endParaRPr>
          </a:p>
          <a:p>
            <a:r>
              <a:rPr lang="zh-CN" altLang="en-US" sz="2000" b="1" kern="1200" dirty="0" smtClean="0">
                <a:solidFill>
                  <a:srgbClr val="000099"/>
                </a:solidFill>
                <a:latin typeface="仿宋" pitchFamily="49" charset="-122"/>
                <a:ea typeface="仿宋" pitchFamily="49" charset="-122"/>
              </a:rPr>
              <a:t>（</a:t>
            </a:r>
            <a:r>
              <a:rPr lang="en-US" altLang="zh-CN" sz="2000" b="1" kern="1200" dirty="0" smtClean="0">
                <a:solidFill>
                  <a:srgbClr val="000099"/>
                </a:solidFill>
                <a:latin typeface="仿宋" pitchFamily="49" charset="-122"/>
                <a:ea typeface="仿宋" pitchFamily="49" charset="-122"/>
              </a:rPr>
              <a:t>1）</a:t>
            </a:r>
            <a:r>
              <a:rPr lang="zh-CN" altLang="zh-CN" sz="2000" b="1" kern="1200" dirty="0" smtClean="0">
                <a:solidFill>
                  <a:srgbClr val="000099"/>
                </a:solidFill>
                <a:latin typeface="仿宋" pitchFamily="49" charset="-122"/>
                <a:ea typeface="仿宋" pitchFamily="49" charset="-122"/>
              </a:rPr>
              <a:t>紧扣</a:t>
            </a:r>
            <a:r>
              <a:rPr lang="zh-CN" altLang="en-US" sz="2000" b="1" kern="1200" dirty="0" smtClean="0">
                <a:solidFill>
                  <a:srgbClr val="000099"/>
                </a:solidFill>
                <a:latin typeface="仿宋" pitchFamily="49" charset="-122"/>
                <a:ea typeface="仿宋" pitchFamily="49" charset="-122"/>
              </a:rPr>
              <a:t>理想信念和</a:t>
            </a:r>
            <a:r>
              <a:rPr lang="zh-CN" altLang="zh-CN" sz="2000" b="1" kern="1200" dirty="0" smtClean="0">
                <a:solidFill>
                  <a:srgbClr val="000099"/>
                </a:solidFill>
                <a:latin typeface="仿宋" pitchFamily="49" charset="-122"/>
                <a:ea typeface="仿宋" pitchFamily="49" charset="-122"/>
              </a:rPr>
              <a:t>廉洁自律主题</a:t>
            </a:r>
            <a:endParaRPr lang="en-US" altLang="zh-CN" sz="2000" b="1" kern="1200" dirty="0" smtClean="0">
              <a:solidFill>
                <a:srgbClr val="000099"/>
              </a:solidFill>
              <a:latin typeface="仿宋" pitchFamily="49" charset="-122"/>
              <a:ea typeface="仿宋" pitchFamily="49" charset="-122"/>
            </a:endParaRPr>
          </a:p>
          <a:p>
            <a:pPr>
              <a:buNone/>
            </a:pPr>
            <a:r>
              <a:rPr lang="en-US" altLang="zh-CN" sz="2000" b="1" kern="1200" dirty="0" smtClean="0">
                <a:solidFill>
                  <a:srgbClr val="000099"/>
                </a:solidFill>
                <a:latin typeface="仿宋" pitchFamily="49" charset="-122"/>
                <a:ea typeface="仿宋" pitchFamily="49" charset="-122"/>
              </a:rPr>
              <a:t>   </a:t>
            </a:r>
            <a:r>
              <a:rPr lang="zh-CN" altLang="zh-CN" sz="2000" b="1" kern="1200" dirty="0" smtClean="0">
                <a:solidFill>
                  <a:srgbClr val="000099"/>
                </a:solidFill>
                <a:latin typeface="仿宋" pitchFamily="49" charset="-122"/>
                <a:ea typeface="仿宋" pitchFamily="49" charset="-122"/>
              </a:rPr>
              <a:t>严以修身、严以用权、严以律己。</a:t>
            </a:r>
            <a:endParaRPr lang="zh-CN" altLang="en-US" sz="2000" b="1" kern="1200" dirty="0">
              <a:solidFill>
                <a:srgbClr val="000099"/>
              </a:solidFill>
              <a:latin typeface="仿宋" pitchFamily="49" charset="-122"/>
              <a:ea typeface="仿宋" pitchFamily="49" charset="-122"/>
            </a:endParaRPr>
          </a:p>
        </p:txBody>
      </p:sp>
      <p:sp>
        <p:nvSpPr>
          <p:cNvPr id="4" name="矩形 3"/>
          <p:cNvSpPr/>
          <p:nvPr/>
        </p:nvSpPr>
        <p:spPr>
          <a:xfrm>
            <a:off x="467544" y="1916832"/>
            <a:ext cx="8208912" cy="1077218"/>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sz="2000" b="1" dirty="0" smtClean="0">
                <a:solidFill>
                  <a:srgbClr val="000099"/>
                </a:solidFill>
                <a:latin typeface="仿宋" pitchFamily="49" charset="-122"/>
                <a:ea typeface="仿宋" pitchFamily="49" charset="-122"/>
              </a:rPr>
              <a:t>（2</a:t>
            </a:r>
            <a:r>
              <a:rPr lang="zh-CN" altLang="en-US" sz="2000" b="1" dirty="0" smtClean="0">
                <a:solidFill>
                  <a:srgbClr val="000099"/>
                </a:solidFill>
                <a:latin typeface="仿宋" pitchFamily="49" charset="-122"/>
                <a:ea typeface="仿宋" pitchFamily="49" charset="-122"/>
              </a:rPr>
              <a:t>）坚持道德高标准</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四个必须</a:t>
            </a:r>
            <a:r>
              <a:rPr lang="en-US" altLang="zh-CN"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从高不就低</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树立看得见、摸得着、够得到的高标准。</a:t>
            </a:r>
            <a:endParaRPr lang="zh-CN" altLang="zh-CN" sz="2000" b="1" dirty="0" smtClean="0">
              <a:solidFill>
                <a:srgbClr val="000099"/>
              </a:solidFill>
              <a:latin typeface="仿宋" pitchFamily="49" charset="-122"/>
              <a:ea typeface="仿宋" pitchFamily="49" charset="-122"/>
            </a:endParaRPr>
          </a:p>
        </p:txBody>
      </p:sp>
      <p:sp>
        <p:nvSpPr>
          <p:cNvPr id="5" name="矩形 4"/>
          <p:cNvSpPr/>
          <p:nvPr/>
        </p:nvSpPr>
        <p:spPr>
          <a:xfrm>
            <a:off x="508021" y="3123076"/>
            <a:ext cx="8136904" cy="1077218"/>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3）</a:t>
            </a:r>
            <a:r>
              <a:rPr lang="zh-CN" altLang="zh-CN" sz="2000" b="1" dirty="0" smtClean="0">
                <a:solidFill>
                  <a:srgbClr val="000099"/>
                </a:solidFill>
                <a:latin typeface="仿宋" pitchFamily="49" charset="-122"/>
                <a:ea typeface="仿宋" pitchFamily="49" charset="-122"/>
              </a:rPr>
              <a:t>坚持正面倡导</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八条规范</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四个坚持</a:t>
            </a: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四个自觉</a:t>
            </a:r>
            <a:r>
              <a:rPr lang="en-US" altLang="zh-CN"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变“不准”为“自觉”</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只提出正面要求，不作禁止性规定</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p:txBody>
      </p:sp>
      <p:sp>
        <p:nvSpPr>
          <p:cNvPr id="9" name="内容占位符 6"/>
          <p:cNvSpPr txBox="1"/>
          <p:nvPr/>
        </p:nvSpPr>
        <p:spPr bwMode="auto">
          <a:xfrm>
            <a:off x="539552" y="4365104"/>
            <a:ext cx="8280400" cy="936104"/>
          </a:xfrm>
          <a:prstGeom prst="rect">
            <a:avLst/>
          </a:prstGeom>
          <a:noFill/>
          <a:ln w="9525">
            <a:noFill/>
            <a:miter lim="800000"/>
          </a:ln>
        </p:spPr>
        <p:txBody>
          <a:bodyPr vert="horz" wrap="square" lIns="91440" tIns="45720" rIns="91440" bIns="45720" numCol="1" anchor="t" anchorCtr="0" compatLnSpc="1"/>
          <a:lstStyle/>
          <a:p>
            <a:pPr marL="93980" marR="0" lvl="0" indent="-93980" algn="l" defTabSz="914400" rtl="0" eaLnBrk="1" fontAlgn="base" latinLnBrk="0" hangingPunct="1">
              <a:lnSpc>
                <a:spcPct val="100000"/>
              </a:lnSpc>
              <a:spcBef>
                <a:spcPct val="20000"/>
              </a:spcBef>
              <a:spcAft>
                <a:spcPct val="0"/>
              </a:spcAft>
              <a:buClr>
                <a:schemeClr val="accent2"/>
              </a:buClr>
              <a:buSzTx/>
              <a:buFont typeface="Wingdings" pitchFamily="2" charset="2"/>
              <a:buChar char="o"/>
              <a:defRPr/>
            </a:pP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4</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既面向全体党员，又突出“关键少数”</a:t>
            </a:r>
            <a:endParaRPr lang="en-US" altLang="zh-CN" sz="2000" b="1" dirty="0" smtClean="0">
              <a:solidFill>
                <a:srgbClr val="000099"/>
              </a:solidFill>
              <a:latin typeface="仿宋" pitchFamily="49" charset="-122"/>
              <a:ea typeface="仿宋" pitchFamily="49" charset="-122"/>
            </a:endParaRPr>
          </a:p>
          <a:p>
            <a:pPr marL="93980" marR="0" lvl="0" indent="-93980" algn="l" defTabSz="914400" rtl="0" eaLnBrk="1" fontAlgn="base" latinLnBrk="0" hangingPunct="1">
              <a:lnSpc>
                <a:spcPct val="100000"/>
              </a:lnSpc>
              <a:spcBef>
                <a:spcPct val="20000"/>
              </a:spcBef>
              <a:spcAft>
                <a:spcPct val="0"/>
              </a:spcAft>
              <a:buClr>
                <a:schemeClr val="accent2"/>
              </a:buClr>
              <a:buSzTx/>
              <a:defRP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将适用对象</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扩大到全体党员，同时对党员领导干部提出更高要求。</a:t>
            </a:r>
            <a:endParaRPr kumimoji="0" lang="zh-CN" altLang="en-US" sz="2000" b="1" i="0" u="none" strike="noStrike" kern="1200" cap="none" spc="0" normalizeH="0" baseline="0" noProof="0" dirty="0">
              <a:ln>
                <a:noFill/>
              </a:ln>
              <a:solidFill>
                <a:srgbClr val="000099"/>
              </a:solidFill>
              <a:effectLst/>
              <a:uLnTx/>
              <a:uFillTx/>
              <a:latin typeface="仿宋" pitchFamily="49" charset="-122"/>
              <a:ea typeface="仿宋" pitchFamily="49" charset="-122"/>
              <a:cs typeface="+mn-cs"/>
            </a:endParaRPr>
          </a:p>
        </p:txBody>
      </p:sp>
      <p:sp>
        <p:nvSpPr>
          <p:cNvPr id="10" name="矩形 9"/>
          <p:cNvSpPr/>
          <p:nvPr/>
        </p:nvSpPr>
        <p:spPr>
          <a:xfrm>
            <a:off x="539552" y="5373216"/>
            <a:ext cx="7992888" cy="769441"/>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en-US" sz="2000" b="1" dirty="0" smtClean="0">
                <a:solidFill>
                  <a:srgbClr val="000099"/>
                </a:solidFill>
                <a:latin typeface="宋体" pitchFamily="2" charset="-122"/>
                <a:ea typeface="宋体" pitchFamily="2" charset="-122"/>
              </a:rPr>
              <a:t>（</a:t>
            </a:r>
            <a:r>
              <a:rPr lang="en-US" altLang="zh-CN" sz="2000" b="1" dirty="0" smtClean="0">
                <a:solidFill>
                  <a:srgbClr val="000099"/>
                </a:solidFill>
                <a:latin typeface="宋体" pitchFamily="2" charset="-122"/>
                <a:ea typeface="宋体" pitchFamily="2" charset="-122"/>
              </a:rPr>
              <a:t>5）</a:t>
            </a:r>
            <a:r>
              <a:rPr lang="zh-CN" altLang="zh-CN" sz="2000" b="1" dirty="0" smtClean="0">
                <a:solidFill>
                  <a:srgbClr val="000099"/>
                </a:solidFill>
                <a:latin typeface="仿宋" pitchFamily="49" charset="-122"/>
                <a:ea typeface="仿宋" pitchFamily="49" charset="-122"/>
              </a:rPr>
              <a:t>继承和发扬党的制度建设的好传统</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借鉴“三大纪律、八项注意”表述</a:t>
            </a:r>
            <a:r>
              <a:rPr lang="zh-CN" altLang="en-US" sz="2000" b="1" dirty="0" smtClean="0">
                <a:solidFill>
                  <a:srgbClr val="000099"/>
                </a:solidFill>
                <a:latin typeface="仿宋" pitchFamily="49" charset="-122"/>
                <a:ea typeface="仿宋" pitchFamily="49" charset="-122"/>
              </a:rPr>
              <a:t>。</a:t>
            </a:r>
            <a:endParaRPr lang="zh-CN" altLang="en-US"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ox(in)">
                                      <p:cBhvr>
                                        <p:cTn id="7" dur="500"/>
                                        <p:tgtEl>
                                          <p:spTgt spid="7">
                                            <p:txEl>
                                              <p:pRg st="1" end="1"/>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7">
                                            <p:txEl>
                                              <p:pRg st="2" end="2"/>
                                            </p:txEl>
                                          </p:spTgt>
                                        </p:tgtEl>
                                        <p:attrNameLst>
                                          <p:attrName>style.visibility</p:attrName>
                                        </p:attrNameLst>
                                      </p:cBhvr>
                                      <p:to>
                                        <p:strVal val="visible"/>
                                      </p:to>
                                    </p:set>
                                    <p:animEffect transition="in" filter="box(in)">
                                      <p:cBhvr>
                                        <p:cTn id="10" dur="500"/>
                                        <p:tgtEl>
                                          <p:spTgt spid="7">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ox(in)">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ox(in)">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ox(in)">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ox(in)">
                                      <p:cBhvr>
                                        <p:cTn id="3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9" grpId="0"/>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8313" y="548681"/>
            <a:ext cx="8280400" cy="504056"/>
          </a:xfrm>
        </p:spPr>
        <p:txBody>
          <a:bodyPr/>
          <a:lstStyle/>
          <a:p>
            <a:r>
              <a:rPr lang="en-US" altLang="zh-CN" sz="2400" b="1" dirty="0" smtClean="0">
                <a:solidFill>
                  <a:srgbClr val="000099"/>
                </a:solidFill>
                <a:latin typeface="宋体" pitchFamily="2" charset="-122"/>
                <a:ea typeface="宋体" pitchFamily="2" charset="-122"/>
              </a:rPr>
              <a:t>3.《</a:t>
            </a:r>
            <a:r>
              <a:rPr lang="zh-CN" altLang="en-US" sz="2400" b="1" dirty="0" smtClean="0">
                <a:solidFill>
                  <a:srgbClr val="000099"/>
                </a:solidFill>
                <a:latin typeface="宋体" pitchFamily="2" charset="-122"/>
                <a:ea typeface="宋体" pitchFamily="2" charset="-122"/>
              </a:rPr>
              <a:t>条例</a:t>
            </a:r>
            <a:r>
              <a:rPr lang="en-US" altLang="zh-CN" sz="2400" b="1" dirty="0" smtClean="0">
                <a:solidFill>
                  <a:srgbClr val="000099"/>
                </a:solidFill>
                <a:latin typeface="宋体" pitchFamily="2" charset="-122"/>
                <a:ea typeface="宋体" pitchFamily="2" charset="-122"/>
              </a:rPr>
              <a:t>》</a:t>
            </a:r>
            <a:r>
              <a:rPr lang="zh-CN" altLang="en-US" sz="2400" b="1" dirty="0" smtClean="0">
                <a:solidFill>
                  <a:srgbClr val="000099"/>
                </a:solidFill>
                <a:latin typeface="宋体" pitchFamily="2" charset="-122"/>
                <a:ea typeface="宋体" pitchFamily="2" charset="-122"/>
              </a:rPr>
              <a:t>的主要内容</a:t>
            </a:r>
            <a:endParaRPr lang="zh-CN" altLang="en-US" sz="2400" b="1" dirty="0">
              <a:solidFill>
                <a:srgbClr val="000099"/>
              </a:solidFill>
              <a:latin typeface="宋体" pitchFamily="2" charset="-122"/>
              <a:ea typeface="宋体" pitchFamily="2" charset="-122"/>
            </a:endParaRPr>
          </a:p>
        </p:txBody>
      </p:sp>
      <p:sp>
        <p:nvSpPr>
          <p:cNvPr id="4" name="内容占位符 6"/>
          <p:cNvSpPr txBox="1"/>
          <p:nvPr/>
        </p:nvSpPr>
        <p:spPr bwMode="auto">
          <a:xfrm>
            <a:off x="539552" y="1340768"/>
            <a:ext cx="8280400" cy="1296169"/>
          </a:xfrm>
          <a:prstGeom prst="rect">
            <a:avLst/>
          </a:prstGeom>
          <a:noFill/>
          <a:ln w="9525">
            <a:noFill/>
            <a:miter lim="800000"/>
          </a:ln>
        </p:spPr>
        <p:txBody>
          <a:bodyPr vert="horz" wrap="square" lIns="91440" tIns="45720" rIns="91440" bIns="45720" numCol="1" anchor="t" anchorCtr="0" compatLnSpc="1"/>
          <a:lstStyle/>
          <a:p>
            <a:pPr marL="93980" marR="0" lvl="0" indent="-93980" algn="l" defTabSz="914400" rtl="0" eaLnBrk="1" fontAlgn="base" latinLnBrk="0" hangingPunct="1">
              <a:lnSpc>
                <a:spcPct val="100000"/>
              </a:lnSpc>
              <a:spcBef>
                <a:spcPct val="20000"/>
              </a:spcBef>
              <a:spcAft>
                <a:spcPct val="0"/>
              </a:spcAft>
              <a:buClr>
                <a:schemeClr val="accent2"/>
              </a:buClr>
              <a:buSzTx/>
              <a:buFont typeface="Wingdings" pitchFamily="2" charset="2"/>
              <a:buChar char="o"/>
              <a:defRPr/>
            </a:pPr>
            <a:r>
              <a:rPr lang="en-US" altLang="zh-CN" sz="2000" b="1" dirty="0" smtClean="0">
                <a:solidFill>
                  <a:srgbClr val="000099"/>
                </a:solidFill>
                <a:latin typeface="仿宋" pitchFamily="49" charset="-122"/>
                <a:ea typeface="仿宋" pitchFamily="49" charset="-122"/>
              </a:rPr>
              <a:t>（1</a:t>
            </a:r>
            <a:r>
              <a:rPr lang="zh-CN" altLang="en-US" sz="2000" b="1" dirty="0" smtClean="0">
                <a:solidFill>
                  <a:srgbClr val="000099"/>
                </a:solidFill>
                <a:latin typeface="仿宋" pitchFamily="49" charset="-122"/>
                <a:ea typeface="仿宋" pitchFamily="49" charset="-122"/>
              </a:rPr>
              <a:t>）总体情况</a:t>
            </a:r>
            <a:endParaRPr lang="en-US" altLang="zh-CN" sz="2000" b="1" dirty="0" smtClean="0">
              <a:solidFill>
                <a:srgbClr val="000099"/>
              </a:solidFill>
              <a:latin typeface="仿宋" pitchFamily="49" charset="-122"/>
              <a:ea typeface="仿宋" pitchFamily="49" charset="-122"/>
            </a:endParaRPr>
          </a:p>
          <a:p>
            <a:pPr marL="93980" marR="0" lvl="0" indent="-93980" algn="l" defTabSz="914400" rtl="0" eaLnBrk="1" fontAlgn="base" latinLnBrk="0" hangingPunct="1">
              <a:lnSpc>
                <a:spcPct val="100000"/>
              </a:lnSpc>
              <a:spcBef>
                <a:spcPct val="20000"/>
              </a:spcBef>
              <a:spcAft>
                <a:spcPct val="0"/>
              </a:spcAft>
              <a:buClr>
                <a:schemeClr val="accent2"/>
              </a:buClr>
              <a:buSzTx/>
              <a:defRPr/>
            </a:pPr>
            <a:r>
              <a:rPr lang="en-US" altLang="zh-CN" sz="2000" b="1" dirty="0" smtClean="0">
                <a:solidFill>
                  <a:srgbClr val="000099"/>
                </a:solidFill>
                <a:latin typeface="仿宋" pitchFamily="49" charset="-122"/>
                <a:ea typeface="仿宋" pitchFamily="49" charset="-122"/>
              </a:rPr>
              <a:t>   </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共</a:t>
            </a:r>
            <a:r>
              <a:rPr kumimoji="0" lang="en-US"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3</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编、</a:t>
            </a:r>
            <a:r>
              <a:rPr kumimoji="0" lang="en-US"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11</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章、</a:t>
            </a:r>
            <a:r>
              <a:rPr kumimoji="0" lang="en-US"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133</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条、</a:t>
            </a:r>
            <a:r>
              <a:rPr kumimoji="0" lang="en-US"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17000</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余字，分为“总则”“分则”和“附则”等</a:t>
            </a:r>
            <a:r>
              <a:rPr kumimoji="0" lang="en-US"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3</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部分。</a:t>
            </a:r>
            <a:r>
              <a:rPr kumimoji="0" lang="zh-CN" altLang="en-US"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原来的</a:t>
            </a:r>
            <a:r>
              <a:rPr kumimoji="0" lang="en-US"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a:t>
            </a:r>
            <a:r>
              <a:rPr kumimoji="0" lang="zh-CN" altLang="en-US"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条例</a:t>
            </a:r>
            <a:r>
              <a:rPr kumimoji="0" lang="en-US"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》3</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编、</a:t>
            </a:r>
            <a:r>
              <a:rPr kumimoji="0" lang="en-US"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15</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章、</a:t>
            </a:r>
            <a:r>
              <a:rPr kumimoji="0" lang="en-US"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178</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条、</a:t>
            </a:r>
            <a:r>
              <a:rPr kumimoji="0" lang="en-US"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24000</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余字</a:t>
            </a:r>
            <a:r>
              <a:rPr kumimoji="0" lang="zh-CN" altLang="en-US"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a:t>
            </a:r>
            <a:endParaRPr kumimoji="0" lang="zh-CN" altLang="en-US" sz="2000" b="1" i="0" u="none" strike="noStrike" kern="1200" cap="none" spc="0" normalizeH="0" baseline="0" noProof="0" dirty="0">
              <a:ln>
                <a:noFill/>
              </a:ln>
              <a:solidFill>
                <a:srgbClr val="000099"/>
              </a:solidFill>
              <a:effectLst/>
              <a:uLnTx/>
              <a:uFillTx/>
              <a:latin typeface="仿宋" pitchFamily="49" charset="-122"/>
              <a:ea typeface="仿宋" pitchFamily="49" charset="-122"/>
              <a:cs typeface="+mn-cs"/>
            </a:endParaRPr>
          </a:p>
        </p:txBody>
      </p:sp>
      <p:sp>
        <p:nvSpPr>
          <p:cNvPr id="5" name="矩形 4"/>
          <p:cNvSpPr/>
          <p:nvPr/>
        </p:nvSpPr>
        <p:spPr>
          <a:xfrm>
            <a:off x="467544" y="2924944"/>
            <a:ext cx="8208912" cy="2677656"/>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sz="2000" b="1" dirty="0" smtClean="0">
                <a:solidFill>
                  <a:srgbClr val="000099"/>
                </a:solidFill>
                <a:latin typeface="仿宋" pitchFamily="49" charset="-122"/>
                <a:ea typeface="仿宋" pitchFamily="49" charset="-122"/>
              </a:rPr>
              <a:t>（2</a:t>
            </a:r>
            <a:r>
              <a:rPr lang="zh-CN" altLang="en-US" sz="2000" b="1" dirty="0" smtClean="0">
                <a:solidFill>
                  <a:srgbClr val="000099"/>
                </a:solidFill>
                <a:latin typeface="仿宋" pitchFamily="49" charset="-122"/>
                <a:ea typeface="仿宋" pitchFamily="49" charset="-122"/>
              </a:rPr>
              <a:t>）第一编  </a:t>
            </a:r>
            <a:r>
              <a:rPr lang="zh-CN" altLang="zh-CN" sz="2000" b="1" dirty="0" smtClean="0">
                <a:solidFill>
                  <a:srgbClr val="000099"/>
                </a:solidFill>
                <a:latin typeface="仿宋" pitchFamily="49" charset="-122"/>
                <a:ea typeface="仿宋" pitchFamily="49" charset="-122"/>
              </a:rPr>
              <a:t>总</a:t>
            </a: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则</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共</a:t>
            </a:r>
            <a:r>
              <a:rPr lang="en-US" altLang="zh-CN" sz="2000" b="1" dirty="0" smtClean="0">
                <a:solidFill>
                  <a:srgbClr val="000099"/>
                </a:solidFill>
                <a:latin typeface="仿宋" pitchFamily="49" charset="-122"/>
                <a:ea typeface="仿宋" pitchFamily="49" charset="-122"/>
              </a:rPr>
              <a:t>5</a:t>
            </a:r>
            <a:r>
              <a:rPr lang="zh-CN" altLang="zh-CN" sz="2000" b="1" dirty="0" smtClean="0">
                <a:solidFill>
                  <a:srgbClr val="000099"/>
                </a:solidFill>
                <a:latin typeface="仿宋" pitchFamily="49" charset="-122"/>
                <a:ea typeface="仿宋" pitchFamily="49" charset="-122"/>
              </a:rPr>
              <a:t>章，</a:t>
            </a:r>
            <a:r>
              <a:rPr lang="en-US" altLang="zh-CN" sz="2000" b="1" dirty="0" smtClean="0">
                <a:solidFill>
                  <a:srgbClr val="000099"/>
                </a:solidFill>
                <a:latin typeface="仿宋" pitchFamily="49" charset="-122"/>
                <a:ea typeface="仿宋" pitchFamily="49" charset="-122"/>
              </a:rPr>
              <a:t>44</a:t>
            </a:r>
            <a:r>
              <a:rPr lang="zh-CN" altLang="zh-CN" sz="2000" b="1" dirty="0" smtClean="0">
                <a:solidFill>
                  <a:srgbClr val="000099"/>
                </a:solidFill>
                <a:latin typeface="仿宋" pitchFamily="49" charset="-122"/>
                <a:ea typeface="仿宋" pitchFamily="49" charset="-122"/>
              </a:rPr>
              <a:t>条</a:t>
            </a:r>
            <a:r>
              <a:rPr lang="zh-CN" altLang="en-US" sz="2000" b="1" dirty="0" smtClean="0">
                <a:solidFill>
                  <a:srgbClr val="000099"/>
                </a:solidFill>
                <a:latin typeface="仿宋" pitchFamily="49" charset="-122"/>
                <a:ea typeface="仿宋" pitchFamily="49" charset="-122"/>
              </a:rPr>
              <a:t>。是对党的纪律和纪律处分的总体要求和规定。</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第一章　指导思想、原则和适用范围</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5</a:t>
            </a:r>
            <a:r>
              <a:rPr lang="zh-CN" altLang="en-US" sz="2000" b="1" dirty="0" smtClean="0">
                <a:solidFill>
                  <a:srgbClr val="000099"/>
                </a:solidFill>
                <a:latin typeface="仿宋" pitchFamily="49" charset="-122"/>
                <a:ea typeface="仿宋" pitchFamily="49" charset="-122"/>
              </a:rPr>
              <a:t>条）</a:t>
            </a:r>
            <a:endParaRPr lang="en-US" altLang="zh-CN" sz="2000" b="1" dirty="0" smtClean="0">
              <a:solidFill>
                <a:srgbClr val="000099"/>
              </a:solidFill>
              <a:latin typeface="仿宋" pitchFamily="49" charset="-122"/>
              <a:ea typeface="仿宋" pitchFamily="49" charset="-122"/>
            </a:endParaRPr>
          </a:p>
          <a:p>
            <a:pPr>
              <a:buClr>
                <a:srgbClr val="C00000"/>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党的纪律处分工作应当坚持以下原则：</a:t>
            </a:r>
            <a:endParaRPr lang="zh-CN" altLang="zh-CN" sz="2000" b="1" dirty="0" smtClean="0">
              <a:solidFill>
                <a:srgbClr val="000099"/>
              </a:solidFill>
              <a:latin typeface="仿宋" pitchFamily="49" charset="-122"/>
              <a:ea typeface="仿宋" pitchFamily="49" charset="-122"/>
            </a:endParaRPr>
          </a:p>
          <a:p>
            <a:pPr>
              <a:buClr>
                <a:srgbClr val="C00000"/>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（一）党要管党、从严治党。加强对党的各级组织和全体党员的教育、管理和监督，把纪律挺在前面，注重抓早抓小。</a:t>
            </a:r>
            <a:endParaRPr lang="zh-CN" altLang="zh-CN" sz="2000" b="1" dirty="0" smtClean="0">
              <a:solidFill>
                <a:srgbClr val="000099"/>
              </a:solidFill>
              <a:latin typeface="仿宋" pitchFamily="49" charset="-122"/>
              <a:ea typeface="仿宋" pitchFamily="49" charset="-122"/>
            </a:endParaRPr>
          </a:p>
          <a:p>
            <a:pPr>
              <a:buClr>
                <a:srgbClr val="C00000"/>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（二）党纪面前一律平等。对违犯党纪的党组织和党员必须严肃、公正执行纪律，党内不允许有任何不受纪律约束的党组织和党员。</a:t>
            </a:r>
            <a:endParaRPr lang="zh-CN" altLang="zh-CN"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linds(horizontal)">
                                      <p:cBhvr>
                                        <p:cTn id="10" dur="5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blinds(horizontal)">
                                      <p:cBhvr>
                                        <p:cTn id="15" dur="500"/>
                                        <p:tgtEl>
                                          <p:spTgt spid="5">
                                            <p:txEl>
                                              <p:pRg st="0" end="0"/>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blinds(horizontal)">
                                      <p:cBhvr>
                                        <p:cTn id="18" dur="500"/>
                                        <p:tgtEl>
                                          <p:spTgt spid="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blinds(horizontal)">
                                      <p:cBhvr>
                                        <p:cTn id="23" dur="500"/>
                                        <p:tgtEl>
                                          <p:spTgt spid="5">
                                            <p:txEl>
                                              <p:pRg st="2" end="2"/>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5">
                                            <p:txEl>
                                              <p:pRg st="3" end="3"/>
                                            </p:txEl>
                                          </p:spTgt>
                                        </p:tgtEl>
                                        <p:attrNameLst>
                                          <p:attrName>style.visibility</p:attrName>
                                        </p:attrNameLst>
                                      </p:cBhvr>
                                      <p:to>
                                        <p:strVal val="visible"/>
                                      </p:to>
                                    </p:set>
                                    <p:animEffect transition="in" filter="blinds(horizontal)">
                                      <p:cBhvr>
                                        <p:cTn id="26" dur="500"/>
                                        <p:tgtEl>
                                          <p:spTgt spid="5">
                                            <p:txEl>
                                              <p:pRg st="3" end="3"/>
                                            </p:txEl>
                                          </p:spTgt>
                                        </p:tgtEl>
                                      </p:cBhvr>
                                    </p:animEffect>
                                  </p:childTnLst>
                                </p:cTn>
                              </p:par>
                              <p:par>
                                <p:cTn id="27" presetID="3" presetClass="entr" presetSubtype="10" fill="hold" nodeType="with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Effect transition="in" filter="blinds(horizontal)">
                                      <p:cBhvr>
                                        <p:cTn id="29" dur="500"/>
                                        <p:tgtEl>
                                          <p:spTgt spid="5">
                                            <p:txEl>
                                              <p:pRg st="4" end="4"/>
                                            </p:txEl>
                                          </p:spTgt>
                                        </p:tgtEl>
                                      </p:cBhvr>
                                    </p:animEffect>
                                  </p:childTnLst>
                                </p:cTn>
                              </p:par>
                              <p:par>
                                <p:cTn id="30" presetID="3" presetClass="entr" presetSubtype="10" fill="hold" nodeType="with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67544" y="764704"/>
            <a:ext cx="8280400" cy="2952327"/>
          </a:xfrm>
        </p:spPr>
        <p:txBody>
          <a:bodyPr/>
          <a:lstStyle/>
          <a:p>
            <a:pPr>
              <a:buClr>
                <a:srgbClr val="C00000"/>
              </a:buClr>
              <a:buNone/>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（三）实事求是。对党组织和党员违犯党纪的行为，应当以事实为依据，以党章、其他党内法规和国家法律法规为准绳，准确认定违纪性质，区别不同情况，恰当予以处理。</a:t>
            </a:r>
            <a:endParaRPr lang="zh-CN" altLang="zh-CN" sz="2000" b="1" dirty="0" smtClean="0">
              <a:solidFill>
                <a:srgbClr val="000099"/>
              </a:solidFill>
              <a:latin typeface="仿宋" pitchFamily="49" charset="-122"/>
              <a:ea typeface="仿宋" pitchFamily="49" charset="-122"/>
            </a:endParaRPr>
          </a:p>
          <a:p>
            <a:pPr>
              <a:buClr>
                <a:srgbClr val="C00000"/>
              </a:buClr>
              <a:buNone/>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（四）民主集中制。实施党纪处分，应当按照规定程序经党组织集体讨论决定，不允许任何个人或者少数人擅自决定和批准。上级党组织对违犯党纪的党组织和党员作出的处理决定，下级党组织必须执行。</a:t>
            </a:r>
            <a:endParaRPr lang="zh-CN" altLang="zh-CN" sz="2000" b="1" dirty="0" smtClean="0">
              <a:solidFill>
                <a:srgbClr val="000099"/>
              </a:solidFill>
              <a:latin typeface="仿宋" pitchFamily="49" charset="-122"/>
              <a:ea typeface="仿宋" pitchFamily="49" charset="-122"/>
            </a:endParaRPr>
          </a:p>
          <a:p>
            <a:pPr>
              <a:buClr>
                <a:srgbClr val="C00000"/>
              </a:buClr>
              <a:buNone/>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（五）惩前毖后、治病救人。处理违犯党纪的党组织和党员，应当实行惩戒与教育相结合，做到宽严相济。</a:t>
            </a:r>
            <a:endParaRPr lang="zh-CN" altLang="en-US" sz="2000" b="1" dirty="0" smtClean="0">
              <a:solidFill>
                <a:srgbClr val="000099"/>
              </a:solidFill>
              <a:latin typeface="仿宋" pitchFamily="49" charset="-122"/>
              <a:ea typeface="仿宋" pitchFamily="49" charset="-122"/>
            </a:endParaRPr>
          </a:p>
          <a:p>
            <a:endParaRPr lang="zh-CN" altLang="en-US" sz="2400" b="1" dirty="0">
              <a:solidFill>
                <a:srgbClr val="000099"/>
              </a:solidFill>
              <a:latin typeface="仿宋" pitchFamily="49" charset="-122"/>
              <a:ea typeface="仿宋" pitchFamily="49" charset="-122"/>
            </a:endParaRPr>
          </a:p>
        </p:txBody>
      </p:sp>
      <p:sp>
        <p:nvSpPr>
          <p:cNvPr id="4" name="矩形 3"/>
          <p:cNvSpPr/>
          <p:nvPr/>
        </p:nvSpPr>
        <p:spPr>
          <a:xfrm>
            <a:off x="539552" y="3861048"/>
            <a:ext cx="8208912" cy="769441"/>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第二章　违纪与纪律处分</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10</a:t>
            </a:r>
            <a:r>
              <a:rPr lang="zh-CN" altLang="en-US" sz="2000" b="1" dirty="0" smtClean="0">
                <a:solidFill>
                  <a:srgbClr val="000099"/>
                </a:solidFill>
                <a:latin typeface="仿宋" pitchFamily="49" charset="-122"/>
                <a:ea typeface="仿宋" pitchFamily="49" charset="-122"/>
              </a:rPr>
              <a:t>条）</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rgbClr val="C00000"/>
              </a:buClr>
            </a:pPr>
            <a:r>
              <a:rPr lang="zh-CN" altLang="en-US" sz="2000" b="1" dirty="0" smtClean="0">
                <a:solidFill>
                  <a:srgbClr val="000099"/>
                </a:solidFill>
                <a:latin typeface="仿宋" pitchFamily="49" charset="-122"/>
                <a:ea typeface="仿宋" pitchFamily="49" charset="-122"/>
              </a:rPr>
              <a:t>   对违纪党员和党组织的处分和处分的具体掌握。</a:t>
            </a:r>
            <a:endParaRPr lang="zh-CN" altLang="en-US" sz="2400" b="1" dirty="0" smtClean="0">
              <a:solidFill>
                <a:srgbClr val="000099"/>
              </a:solidFill>
              <a:latin typeface="仿宋" pitchFamily="49" charset="-122"/>
              <a:ea typeface="仿宋" pitchFamily="49" charset="-122"/>
            </a:endParaRPr>
          </a:p>
        </p:txBody>
      </p:sp>
      <p:sp>
        <p:nvSpPr>
          <p:cNvPr id="5" name="矩形 4"/>
          <p:cNvSpPr/>
          <p:nvPr/>
        </p:nvSpPr>
        <p:spPr>
          <a:xfrm>
            <a:off x="539552" y="5085184"/>
            <a:ext cx="7920880" cy="769441"/>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第三章　纪律处分运用规则</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11</a:t>
            </a:r>
            <a:r>
              <a:rPr lang="zh-CN" altLang="en-US" sz="2000" b="1" dirty="0" smtClean="0">
                <a:solidFill>
                  <a:srgbClr val="000099"/>
                </a:solidFill>
                <a:latin typeface="仿宋" pitchFamily="49" charset="-122"/>
                <a:ea typeface="仿宋" pitchFamily="49" charset="-122"/>
              </a:rPr>
              <a:t>条）</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rgbClr val="C00000"/>
              </a:buClr>
            </a:pPr>
            <a:r>
              <a:rPr lang="zh-CN" altLang="en-US" sz="2000" b="1" dirty="0" smtClean="0">
                <a:solidFill>
                  <a:srgbClr val="000099"/>
                </a:solidFill>
                <a:latin typeface="仿宋" pitchFamily="49" charset="-122"/>
                <a:ea typeface="仿宋" pitchFamily="49" charset="-122"/>
              </a:rPr>
              <a:t>   从轻或从重处分的具体规定和违纪行为的纪律适用。</a:t>
            </a:r>
            <a:endParaRPr lang="zh-CN" altLang="en-US"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内容占位符 6"/>
          <p:cNvSpPr>
            <a:spLocks noGrp="1"/>
          </p:cNvSpPr>
          <p:nvPr>
            <p:ph idx="1"/>
          </p:nvPr>
        </p:nvSpPr>
        <p:spPr>
          <a:xfrm>
            <a:off x="395536" y="980728"/>
            <a:ext cx="8280400" cy="1080120"/>
          </a:xfrm>
        </p:spPr>
        <p:txBody>
          <a:bodyPr/>
          <a:lstStyle/>
          <a:p>
            <a:r>
              <a:rPr lang="zh-CN" altLang="zh-CN" sz="2000" b="1" dirty="0" smtClean="0">
                <a:solidFill>
                  <a:srgbClr val="000099"/>
                </a:solidFill>
                <a:latin typeface="仿宋" pitchFamily="49" charset="-122"/>
                <a:ea typeface="仿宋" pitchFamily="49" charset="-122"/>
              </a:rPr>
              <a:t>第四章　对违法犯罪党员的纪律处分</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8</a:t>
            </a:r>
            <a:r>
              <a:rPr lang="zh-CN" altLang="en-US" sz="2000" b="1" dirty="0" smtClean="0">
                <a:solidFill>
                  <a:srgbClr val="000099"/>
                </a:solidFill>
                <a:latin typeface="仿宋" pitchFamily="49" charset="-122"/>
                <a:ea typeface="仿宋" pitchFamily="49" charset="-122"/>
              </a:rPr>
              <a:t>条）</a:t>
            </a:r>
            <a:endParaRPr lang="en-US" altLang="zh-CN" sz="2000" b="1" dirty="0" smtClean="0">
              <a:solidFill>
                <a:srgbClr val="000099"/>
              </a:solidFill>
              <a:latin typeface="仿宋" pitchFamily="49" charset="-122"/>
              <a:ea typeface="仿宋" pitchFamily="49" charset="-122"/>
            </a:endParaRPr>
          </a:p>
          <a:p>
            <a:pPr>
              <a:buClr>
                <a:srgbClr val="C00000"/>
              </a:buClr>
              <a:buNone/>
            </a:pPr>
            <a:r>
              <a:rPr lang="zh-CN" altLang="en-US" sz="2000" b="1" dirty="0" smtClean="0">
                <a:solidFill>
                  <a:srgbClr val="000099"/>
                </a:solidFill>
                <a:latin typeface="仿宋" pitchFamily="49" charset="-122"/>
                <a:ea typeface="仿宋" pitchFamily="49" charset="-122"/>
              </a:rPr>
              <a:t>   违法犯罪行为的纪律处分规定。</a:t>
            </a:r>
            <a:endParaRPr lang="en-US" altLang="zh-CN" sz="2000" b="1" dirty="0" smtClean="0">
              <a:solidFill>
                <a:srgbClr val="000099"/>
              </a:solidFill>
              <a:latin typeface="仿宋" pitchFamily="49" charset="-122"/>
              <a:ea typeface="仿宋" pitchFamily="49" charset="-122"/>
            </a:endParaRPr>
          </a:p>
        </p:txBody>
      </p:sp>
      <p:sp>
        <p:nvSpPr>
          <p:cNvPr id="4" name="矩形 3"/>
          <p:cNvSpPr/>
          <p:nvPr/>
        </p:nvSpPr>
        <p:spPr>
          <a:xfrm>
            <a:off x="467544" y="2132856"/>
            <a:ext cx="7776864" cy="769441"/>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第五章　其他规定</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10</a:t>
            </a:r>
            <a:r>
              <a:rPr lang="zh-CN" altLang="en-US" sz="2000" b="1" dirty="0" smtClean="0">
                <a:solidFill>
                  <a:srgbClr val="000099"/>
                </a:solidFill>
                <a:latin typeface="仿宋" pitchFamily="49" charset="-122"/>
                <a:ea typeface="仿宋" pitchFamily="49" charset="-122"/>
              </a:rPr>
              <a:t>条）</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rgbClr val="C00000"/>
              </a:buClr>
            </a:pPr>
            <a:r>
              <a:rPr lang="zh-CN" altLang="en-US" sz="2000" b="1" dirty="0" smtClean="0">
                <a:solidFill>
                  <a:srgbClr val="000099"/>
                </a:solidFill>
                <a:latin typeface="仿宋" pitchFamily="49" charset="-122"/>
                <a:ea typeface="仿宋" pitchFamily="49" charset="-122"/>
              </a:rPr>
              <a:t>   特殊违纪行为的纪律处分规定和处分执行规定。</a:t>
            </a:r>
            <a:endParaRPr lang="zh-CN" altLang="en-US" sz="2000" b="1" dirty="0" smtClean="0">
              <a:solidFill>
                <a:srgbClr val="000099"/>
              </a:solidFill>
              <a:latin typeface="仿宋" pitchFamily="49" charset="-122"/>
              <a:ea typeface="仿宋" pitchFamily="49" charset="-122"/>
            </a:endParaRPr>
          </a:p>
        </p:txBody>
      </p:sp>
      <p:sp>
        <p:nvSpPr>
          <p:cNvPr id="20481" name="Rectangle 1"/>
          <p:cNvSpPr>
            <a:spLocks noChangeArrowheads="1"/>
          </p:cNvSpPr>
          <p:nvPr/>
        </p:nvSpPr>
        <p:spPr bwMode="auto">
          <a:xfrm>
            <a:off x="467544" y="3389628"/>
            <a:ext cx="8208912" cy="1508105"/>
          </a:xfrm>
          <a:prstGeom prst="rect">
            <a:avLst/>
          </a:prstGeom>
          <a:noFill/>
          <a:ln w="9525">
            <a:noFill/>
            <a:miter lim="800000"/>
          </a:ln>
          <a:effectLst/>
        </p:spPr>
        <p:txBody>
          <a:bodyPr vert="horz" wrap="square" lIns="91440" tIns="45720" rIns="91440" bIns="45720" numCol="1" anchor="ctr" anchorCtr="0" compatLnSpc="1">
            <a:spAutoFit/>
          </a:bodyPr>
          <a:lstStyle/>
          <a:p>
            <a:pPr marL="93980" marR="0" lvl="0" indent="-93980" defTabSz="914400" eaLnBrk="1" latinLnBrk="0" hangingPunct="1">
              <a:lnSpc>
                <a:spcPct val="100000"/>
              </a:lnSpc>
              <a:spcBef>
                <a:spcPct val="20000"/>
              </a:spcBef>
              <a:buClr>
                <a:schemeClr val="accent2"/>
              </a:buClr>
              <a:buSzTx/>
              <a:buFont typeface="Wingdings" pitchFamily="2" charset="2"/>
              <a:buChar char="o"/>
            </a:pPr>
            <a:r>
              <a:rPr lang="en-US" altLang="zh-CN" sz="2000" b="1" dirty="0" smtClean="0">
                <a:solidFill>
                  <a:srgbClr val="000099"/>
                </a:solidFill>
                <a:latin typeface="仿宋" pitchFamily="49" charset="-122"/>
                <a:ea typeface="仿宋" pitchFamily="49" charset="-122"/>
              </a:rPr>
              <a:t>（3</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第二编　分</a:t>
            </a: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则</a:t>
            </a:r>
            <a:endParaRPr lang="en-US" altLang="zh-CN" sz="2000" b="1" dirty="0" smtClean="0">
              <a:solidFill>
                <a:srgbClr val="000099"/>
              </a:solidFill>
              <a:latin typeface="仿宋" pitchFamily="49" charset="-122"/>
              <a:ea typeface="仿宋" pitchFamily="49" charset="-122"/>
            </a:endParaRPr>
          </a:p>
          <a:p>
            <a:pPr marL="93980" marR="0" lvl="0" indent="-93980" defTabSz="914400" latinLnBrk="0">
              <a:lnSpc>
                <a:spcPct val="100000"/>
              </a:lnSpc>
              <a:spcBef>
                <a:spcPct val="20000"/>
              </a:spcBef>
              <a:buClr>
                <a:srgbClr val="C00000"/>
              </a:buClr>
              <a:buSzTx/>
            </a:pPr>
            <a:r>
              <a:rPr lang="zh-CN" altLang="en-US" sz="2000" b="1" dirty="0" smtClean="0">
                <a:solidFill>
                  <a:srgbClr val="000099"/>
                </a:solidFill>
                <a:latin typeface="仿宋" pitchFamily="49" charset="-122"/>
                <a:ea typeface="仿宋" pitchFamily="49" charset="-122"/>
              </a:rPr>
              <a:t>   共</a:t>
            </a:r>
            <a:r>
              <a:rPr lang="en-US" altLang="zh-CN" sz="2000" b="1" dirty="0" smtClean="0">
                <a:solidFill>
                  <a:srgbClr val="000099"/>
                </a:solidFill>
                <a:latin typeface="仿宋" pitchFamily="49" charset="-122"/>
                <a:ea typeface="仿宋" pitchFamily="49" charset="-122"/>
              </a:rPr>
              <a:t>6</a:t>
            </a:r>
            <a:r>
              <a:rPr lang="zh-CN" altLang="en-US" sz="2000" b="1" dirty="0" smtClean="0">
                <a:solidFill>
                  <a:srgbClr val="000099"/>
                </a:solidFill>
                <a:latin typeface="仿宋" pitchFamily="49" charset="-122"/>
                <a:ea typeface="仿宋" pitchFamily="49" charset="-122"/>
              </a:rPr>
              <a:t>章，</a:t>
            </a:r>
            <a:r>
              <a:rPr lang="en-US" altLang="zh-CN" sz="2000" b="1" dirty="0" smtClean="0">
                <a:solidFill>
                  <a:srgbClr val="000099"/>
                </a:solidFill>
                <a:latin typeface="仿宋" pitchFamily="49" charset="-122"/>
                <a:ea typeface="仿宋" pitchFamily="49" charset="-122"/>
              </a:rPr>
              <a:t>85</a:t>
            </a:r>
            <a:r>
              <a:rPr lang="zh-CN" altLang="en-US" sz="2000" b="1" dirty="0" smtClean="0">
                <a:solidFill>
                  <a:srgbClr val="000099"/>
                </a:solidFill>
                <a:latin typeface="仿宋" pitchFamily="49" charset="-122"/>
                <a:ea typeface="仿宋" pitchFamily="49" charset="-122"/>
              </a:rPr>
              <a:t>条。开列负面清单。</a:t>
            </a:r>
            <a:endParaRPr lang="zh-CN" altLang="en-US" sz="2000" b="1" dirty="0" smtClean="0">
              <a:solidFill>
                <a:srgbClr val="000099"/>
              </a:solidFill>
              <a:latin typeface="仿宋" pitchFamily="49" charset="-122"/>
              <a:ea typeface="仿宋" pitchFamily="49" charset="-122"/>
            </a:endParaRPr>
          </a:p>
          <a:p>
            <a:pPr marL="93980" marR="0" lvl="0" indent="-93980" defTabSz="914400" eaLnBrk="0" latinLnBrk="0" hangingPunct="0">
              <a:lnSpc>
                <a:spcPct val="100000"/>
              </a:lnSpc>
              <a:spcBef>
                <a:spcPct val="20000"/>
              </a:spcBef>
              <a:buClr>
                <a:schemeClr val="accent2"/>
              </a:buClr>
              <a:buSzTx/>
              <a:buFont typeface="Wingdings" pitchFamily="2" charset="2"/>
              <a:buChar char="o"/>
            </a:pPr>
            <a:r>
              <a:rPr lang="zh-CN" altLang="en-US" sz="2000" b="1" dirty="0" smtClean="0">
                <a:solidFill>
                  <a:srgbClr val="000099"/>
                </a:solidFill>
                <a:latin typeface="仿宋" pitchFamily="49" charset="-122"/>
                <a:ea typeface="仿宋" pitchFamily="49" charset="-122"/>
              </a:rPr>
              <a:t>第六章　对违反政治纪律行为的处分（</a:t>
            </a:r>
            <a:r>
              <a:rPr lang="en-US" altLang="zh-CN" sz="2000" b="1" dirty="0" smtClean="0">
                <a:solidFill>
                  <a:srgbClr val="000099"/>
                </a:solidFill>
                <a:latin typeface="仿宋" pitchFamily="49" charset="-122"/>
                <a:ea typeface="仿宋" pitchFamily="49" charset="-122"/>
              </a:rPr>
              <a:t>18</a:t>
            </a:r>
            <a:r>
              <a:rPr lang="zh-CN" altLang="en-US" sz="2000" b="1" dirty="0" smtClean="0">
                <a:solidFill>
                  <a:srgbClr val="000099"/>
                </a:solidFill>
                <a:latin typeface="仿宋" pitchFamily="49" charset="-122"/>
                <a:ea typeface="仿宋" pitchFamily="49" charset="-122"/>
              </a:rPr>
              <a:t>条）</a:t>
            </a:r>
            <a:endParaRPr lang="en-US" altLang="zh-CN" sz="2000" b="1" dirty="0" smtClean="0">
              <a:solidFill>
                <a:srgbClr val="000099"/>
              </a:solidFill>
              <a:latin typeface="仿宋" pitchFamily="49" charset="-122"/>
              <a:ea typeface="仿宋" pitchFamily="49" charset="-122"/>
            </a:endParaRPr>
          </a:p>
          <a:p>
            <a:pPr marL="93980" marR="0" lvl="0" indent="-93980" defTabSz="914400" eaLnBrk="0" latinLnBrk="0" hangingPunct="0">
              <a:lnSpc>
                <a:spcPct val="100000"/>
              </a:lnSpc>
              <a:spcBef>
                <a:spcPct val="20000"/>
              </a:spcBef>
              <a:buClr>
                <a:schemeClr val="accent2"/>
              </a:buClr>
              <a:buSzTx/>
            </a:pPr>
            <a:r>
              <a:rPr lang="zh-CN" altLang="en-US" sz="2000" b="1" dirty="0" smtClean="0">
                <a:solidFill>
                  <a:srgbClr val="000099"/>
                </a:solidFill>
                <a:latin typeface="仿宋" pitchFamily="49" charset="-122"/>
                <a:ea typeface="仿宋" pitchFamily="49" charset="-122"/>
              </a:rPr>
              <a:t>   违反政治纪律行为的处分规定。</a:t>
            </a:r>
            <a:endParaRPr lang="zh-CN" altLang="en-US" sz="2000" b="1" dirty="0" smtClean="0">
              <a:solidFill>
                <a:srgbClr val="000099"/>
              </a:solidFill>
              <a:latin typeface="仿宋" pitchFamily="49" charset="-122"/>
              <a:ea typeface="仿宋" pitchFamily="49" charset="-122"/>
            </a:endParaRPr>
          </a:p>
        </p:txBody>
      </p:sp>
      <p:sp>
        <p:nvSpPr>
          <p:cNvPr id="5" name="内容占位符 6"/>
          <p:cNvSpPr txBox="1"/>
          <p:nvPr/>
        </p:nvSpPr>
        <p:spPr bwMode="auto">
          <a:xfrm>
            <a:off x="467544" y="5301208"/>
            <a:ext cx="8136384" cy="1008111"/>
          </a:xfrm>
          <a:prstGeom prst="rect">
            <a:avLst/>
          </a:prstGeom>
          <a:noFill/>
          <a:ln w="9525">
            <a:noFill/>
            <a:miter lim="800000"/>
          </a:ln>
        </p:spPr>
        <p:txBody>
          <a:bodyPr vert="horz" wrap="square" lIns="91440" tIns="45720" rIns="91440" bIns="45720" numCol="1" anchor="t" anchorCtr="0" compatLnSpc="1"/>
          <a:lstStyle/>
          <a:p>
            <a:pPr marL="93980" marR="0" lvl="0" indent="-93980" algn="l" defTabSz="914400" rtl="0" eaLnBrk="1" fontAlgn="base" latinLnBrk="0" hangingPunct="1">
              <a:lnSpc>
                <a:spcPct val="100000"/>
              </a:lnSpc>
              <a:spcBef>
                <a:spcPct val="20000"/>
              </a:spcBef>
              <a:spcAft>
                <a:spcPct val="0"/>
              </a:spcAft>
              <a:buClr>
                <a:schemeClr val="accent2"/>
              </a:buClr>
              <a:buSzTx/>
              <a:buFont typeface="Wingdings" pitchFamily="2" charset="2"/>
              <a:buChar char="o"/>
              <a:defRPr/>
            </a:pPr>
            <a:r>
              <a:rPr kumimoji="0" lang="zh-CN" altLang="zh-CN" sz="2000" b="1" i="0" u="none" strike="noStrike" kern="0" cap="none" spc="0" normalizeH="0" baseline="0" noProof="0" dirty="0" smtClean="0">
                <a:ln>
                  <a:noFill/>
                </a:ln>
                <a:solidFill>
                  <a:srgbClr val="000099"/>
                </a:solidFill>
                <a:effectLst/>
                <a:uLnTx/>
                <a:uFillTx/>
                <a:latin typeface="仿宋" pitchFamily="49" charset="-122"/>
                <a:ea typeface="仿宋" pitchFamily="49" charset="-122"/>
              </a:rPr>
              <a:t>第七章　对违反组织纪律行为的处分</a:t>
            </a:r>
            <a:r>
              <a:rPr kumimoji="0" lang="zh-CN" altLang="en-US" sz="2000" b="1" i="0" u="none" strike="noStrike" kern="0" cap="none" spc="0" normalizeH="0" baseline="0" noProof="0" dirty="0" smtClean="0">
                <a:ln>
                  <a:noFill/>
                </a:ln>
                <a:solidFill>
                  <a:srgbClr val="000099"/>
                </a:solidFill>
                <a:effectLst/>
                <a:uLnTx/>
                <a:uFillTx/>
                <a:latin typeface="仿宋" pitchFamily="49" charset="-122"/>
                <a:ea typeface="仿宋" pitchFamily="49" charset="-122"/>
              </a:rPr>
              <a:t>（</a:t>
            </a:r>
            <a:r>
              <a:rPr kumimoji="0" lang="en-US" altLang="zh-CN" sz="2000" b="1" i="0" u="none" strike="noStrike" kern="0" cap="none" spc="0" normalizeH="0" baseline="0" noProof="0" dirty="0" smtClean="0">
                <a:ln>
                  <a:noFill/>
                </a:ln>
                <a:solidFill>
                  <a:srgbClr val="000099"/>
                </a:solidFill>
                <a:effectLst/>
                <a:uLnTx/>
                <a:uFillTx/>
                <a:latin typeface="仿宋" pitchFamily="49" charset="-122"/>
                <a:ea typeface="仿宋" pitchFamily="49" charset="-122"/>
              </a:rPr>
              <a:t>17</a:t>
            </a:r>
            <a:r>
              <a:rPr kumimoji="0" lang="zh-CN" altLang="en-US" sz="2000" b="1" i="0" u="none" strike="noStrike" kern="0" cap="none" spc="0" normalizeH="0" baseline="0" noProof="0" dirty="0" smtClean="0">
                <a:ln>
                  <a:noFill/>
                </a:ln>
                <a:solidFill>
                  <a:srgbClr val="000099"/>
                </a:solidFill>
                <a:effectLst/>
                <a:uLnTx/>
                <a:uFillTx/>
                <a:latin typeface="仿宋" pitchFamily="49" charset="-122"/>
                <a:ea typeface="仿宋" pitchFamily="49" charset="-122"/>
              </a:rPr>
              <a:t>条）</a:t>
            </a:r>
            <a:endParaRPr kumimoji="0" lang="en-US" altLang="zh-CN" sz="2000" b="1" i="0" u="none" strike="noStrike" kern="0" cap="none" spc="0" normalizeH="0" baseline="0" noProof="0" dirty="0" smtClean="0">
              <a:ln>
                <a:noFill/>
              </a:ln>
              <a:solidFill>
                <a:srgbClr val="000099"/>
              </a:solidFill>
              <a:effectLst/>
              <a:uLnTx/>
              <a:uFillTx/>
              <a:latin typeface="仿宋" pitchFamily="49" charset="-122"/>
              <a:ea typeface="仿宋" pitchFamily="49" charset="-122"/>
            </a:endParaRPr>
          </a:p>
          <a:p>
            <a:pPr marL="93980" marR="0" lvl="0" indent="-93980" algn="l" defTabSz="914400" rtl="0" eaLnBrk="1" fontAlgn="base" latinLnBrk="0" hangingPunct="1">
              <a:lnSpc>
                <a:spcPct val="100000"/>
              </a:lnSpc>
              <a:spcBef>
                <a:spcPct val="20000"/>
              </a:spcBef>
              <a:spcAft>
                <a:spcPct val="0"/>
              </a:spcAft>
              <a:buClr>
                <a:schemeClr val="accent2"/>
              </a:buClr>
              <a:buSzTx/>
              <a:defRPr/>
            </a:pPr>
            <a:r>
              <a:rPr lang="zh-CN" altLang="en-US" sz="2000" b="1" kern="0" dirty="0" smtClean="0">
                <a:solidFill>
                  <a:srgbClr val="000099"/>
                </a:solidFill>
                <a:latin typeface="仿宋" pitchFamily="49" charset="-122"/>
                <a:ea typeface="仿宋" pitchFamily="49" charset="-122"/>
              </a:rPr>
              <a:t>   </a:t>
            </a:r>
            <a:r>
              <a:rPr kumimoji="0" lang="zh-CN" altLang="en-US" sz="2000" b="1" i="0" u="none" strike="noStrike" kern="0" cap="none" spc="0" normalizeH="0" baseline="0" noProof="0" dirty="0" smtClean="0">
                <a:ln>
                  <a:noFill/>
                </a:ln>
                <a:solidFill>
                  <a:srgbClr val="000099"/>
                </a:solidFill>
                <a:effectLst/>
                <a:uLnTx/>
                <a:uFillTx/>
                <a:latin typeface="仿宋" pitchFamily="49" charset="-122"/>
                <a:ea typeface="仿宋" pitchFamily="49" charset="-122"/>
                <a:cs typeface="+mn-cs"/>
              </a:rPr>
              <a:t>违反组织纪律行为的处分规定。</a:t>
            </a:r>
            <a:endParaRPr kumimoji="0" lang="zh-CN" altLang="en-US" sz="2000" b="1" i="0" u="none" strike="noStrike" kern="0" cap="none" spc="0" normalizeH="0" baseline="0" noProof="0" dirty="0">
              <a:ln>
                <a:noFill/>
              </a:ln>
              <a:solidFill>
                <a:srgbClr val="000099"/>
              </a:solidFill>
              <a:effectLst/>
              <a:uLnTx/>
              <a:uFillTx/>
              <a:latin typeface="仿宋" pitchFamily="49" charset="-122"/>
              <a:ea typeface="仿宋" pitchFamily="49" charset="-122"/>
              <a:cs typeface="+mn-cs"/>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0481">
                                            <p:txEl>
                                              <p:pRg st="0" end="0"/>
                                            </p:txEl>
                                          </p:spTgt>
                                        </p:tgtEl>
                                        <p:attrNameLst>
                                          <p:attrName>style.visibility</p:attrName>
                                        </p:attrNameLst>
                                      </p:cBhvr>
                                      <p:to>
                                        <p:strVal val="visible"/>
                                      </p:to>
                                    </p:set>
                                    <p:animEffect transition="in" filter="blinds(horizontal)">
                                      <p:cBhvr>
                                        <p:cTn id="12" dur="500"/>
                                        <p:tgtEl>
                                          <p:spTgt spid="20481">
                                            <p:txEl>
                                              <p:pRg st="0" end="0"/>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20481">
                                            <p:txEl>
                                              <p:pRg st="1" end="1"/>
                                            </p:txEl>
                                          </p:spTgt>
                                        </p:tgtEl>
                                        <p:attrNameLst>
                                          <p:attrName>style.visibility</p:attrName>
                                        </p:attrNameLst>
                                      </p:cBhvr>
                                      <p:to>
                                        <p:strVal val="visible"/>
                                      </p:to>
                                    </p:set>
                                    <p:animEffect transition="in" filter="blinds(horizontal)">
                                      <p:cBhvr>
                                        <p:cTn id="15" dur="500"/>
                                        <p:tgtEl>
                                          <p:spTgt spid="20481">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20481">
                                            <p:txEl>
                                              <p:pRg st="2" end="2"/>
                                            </p:txEl>
                                          </p:spTgt>
                                        </p:tgtEl>
                                        <p:attrNameLst>
                                          <p:attrName>style.visibility</p:attrName>
                                        </p:attrNameLst>
                                      </p:cBhvr>
                                      <p:to>
                                        <p:strVal val="visible"/>
                                      </p:to>
                                    </p:set>
                                    <p:animEffect transition="in" filter="blinds(horizontal)">
                                      <p:cBhvr>
                                        <p:cTn id="20" dur="500"/>
                                        <p:tgtEl>
                                          <p:spTgt spid="20481">
                                            <p:txEl>
                                              <p:pRg st="2" end="2"/>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20481">
                                            <p:txEl>
                                              <p:pRg st="3" end="3"/>
                                            </p:txEl>
                                          </p:spTgt>
                                        </p:tgtEl>
                                        <p:attrNameLst>
                                          <p:attrName>style.visibility</p:attrName>
                                        </p:attrNameLst>
                                      </p:cBhvr>
                                      <p:to>
                                        <p:strVal val="visible"/>
                                      </p:to>
                                    </p:set>
                                    <p:animEffect transition="in" filter="blinds(horizontal)">
                                      <p:cBhvr>
                                        <p:cTn id="23" dur="500"/>
                                        <p:tgtEl>
                                          <p:spTgt spid="20481">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linds(horizontal)">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矩形 3"/>
          <p:cNvSpPr/>
          <p:nvPr/>
        </p:nvSpPr>
        <p:spPr>
          <a:xfrm>
            <a:off x="539552" y="692696"/>
            <a:ext cx="7848872" cy="769441"/>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第八章　对违反廉洁纪律行为的处分</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25</a:t>
            </a:r>
            <a:r>
              <a:rPr lang="zh-CN" altLang="en-US" sz="2000" b="1" dirty="0" smtClean="0">
                <a:solidFill>
                  <a:srgbClr val="000099"/>
                </a:solidFill>
                <a:latin typeface="仿宋" pitchFamily="49" charset="-122"/>
                <a:ea typeface="仿宋" pitchFamily="49" charset="-122"/>
              </a:rPr>
              <a:t>条）</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zh-CN" altLang="en-US" sz="2000" b="1" dirty="0" smtClean="0">
                <a:solidFill>
                  <a:srgbClr val="000099"/>
                </a:solidFill>
                <a:latin typeface="仿宋" pitchFamily="49" charset="-122"/>
                <a:ea typeface="仿宋" pitchFamily="49" charset="-122"/>
              </a:rPr>
              <a:t>   违反廉洁纪律行为的处分规定。</a:t>
            </a:r>
            <a:endParaRPr lang="zh-CN" altLang="en-US" sz="2000" b="1" dirty="0" smtClean="0">
              <a:solidFill>
                <a:srgbClr val="000099"/>
              </a:solidFill>
              <a:latin typeface="仿宋" pitchFamily="49" charset="-122"/>
              <a:ea typeface="仿宋" pitchFamily="49" charset="-122"/>
            </a:endParaRPr>
          </a:p>
        </p:txBody>
      </p:sp>
      <p:sp>
        <p:nvSpPr>
          <p:cNvPr id="5" name="矩形 4"/>
          <p:cNvSpPr/>
          <p:nvPr/>
        </p:nvSpPr>
        <p:spPr>
          <a:xfrm>
            <a:off x="539552" y="1700808"/>
            <a:ext cx="7776864" cy="769441"/>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第九章　对违反群众纪律行为的处分</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8</a:t>
            </a:r>
            <a:r>
              <a:rPr lang="zh-CN" altLang="en-US" sz="2000" b="1" dirty="0" smtClean="0">
                <a:solidFill>
                  <a:srgbClr val="000099"/>
                </a:solidFill>
                <a:latin typeface="仿宋" pitchFamily="49" charset="-122"/>
                <a:ea typeface="仿宋" pitchFamily="49" charset="-122"/>
              </a:rPr>
              <a:t>条）</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zh-CN" altLang="en-US" sz="2000" b="1" dirty="0" smtClean="0">
                <a:solidFill>
                  <a:srgbClr val="000099"/>
                </a:solidFill>
                <a:latin typeface="仿宋" pitchFamily="49" charset="-122"/>
                <a:ea typeface="仿宋" pitchFamily="49" charset="-122"/>
              </a:rPr>
              <a:t>   违反群众纪律行为的处分规定。</a:t>
            </a:r>
            <a:endParaRPr lang="zh-CN" altLang="en-US" sz="2000" b="1" dirty="0" smtClean="0">
              <a:solidFill>
                <a:srgbClr val="000099"/>
              </a:solidFill>
              <a:latin typeface="仿宋" pitchFamily="49" charset="-122"/>
              <a:ea typeface="仿宋" pitchFamily="49" charset="-122"/>
            </a:endParaRPr>
          </a:p>
        </p:txBody>
      </p:sp>
      <p:sp>
        <p:nvSpPr>
          <p:cNvPr id="8" name="矩形 7"/>
          <p:cNvSpPr/>
          <p:nvPr/>
        </p:nvSpPr>
        <p:spPr>
          <a:xfrm>
            <a:off x="539552" y="2852936"/>
            <a:ext cx="7632848" cy="769441"/>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第十章　对违反工作纪律行为的处分</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13</a:t>
            </a:r>
            <a:r>
              <a:rPr lang="zh-CN" altLang="en-US" sz="2000" b="1" dirty="0" smtClean="0">
                <a:solidFill>
                  <a:srgbClr val="000099"/>
                </a:solidFill>
                <a:latin typeface="仿宋" pitchFamily="49" charset="-122"/>
                <a:ea typeface="仿宋" pitchFamily="49" charset="-122"/>
              </a:rPr>
              <a:t>条）</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zh-CN" altLang="en-US" sz="2000" b="1" dirty="0" smtClean="0">
                <a:solidFill>
                  <a:srgbClr val="000099"/>
                </a:solidFill>
                <a:latin typeface="仿宋" pitchFamily="49" charset="-122"/>
                <a:ea typeface="仿宋" pitchFamily="49" charset="-122"/>
              </a:rPr>
              <a:t>   违反工作纪律行为的处分规定。</a:t>
            </a:r>
            <a:endParaRPr lang="en-US" altLang="zh-CN" sz="2000" b="1" dirty="0" smtClean="0">
              <a:solidFill>
                <a:srgbClr val="000099"/>
              </a:solidFill>
              <a:latin typeface="仿宋" pitchFamily="49" charset="-122"/>
              <a:ea typeface="仿宋" pitchFamily="49" charset="-122"/>
            </a:endParaRPr>
          </a:p>
        </p:txBody>
      </p:sp>
      <p:sp>
        <p:nvSpPr>
          <p:cNvPr id="9" name="矩形 8"/>
          <p:cNvSpPr/>
          <p:nvPr/>
        </p:nvSpPr>
        <p:spPr>
          <a:xfrm>
            <a:off x="539552" y="4005064"/>
            <a:ext cx="7488832" cy="769441"/>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第十一章　对违反生活纪律行为的处分</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4</a:t>
            </a:r>
            <a:r>
              <a:rPr lang="zh-CN" altLang="en-US" sz="2000" b="1" dirty="0" smtClean="0">
                <a:solidFill>
                  <a:srgbClr val="000099"/>
                </a:solidFill>
                <a:latin typeface="仿宋" pitchFamily="49" charset="-122"/>
                <a:ea typeface="仿宋" pitchFamily="49" charset="-122"/>
              </a:rPr>
              <a:t>条）</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zh-CN" altLang="en-US" sz="2000" b="1" dirty="0" smtClean="0">
                <a:solidFill>
                  <a:srgbClr val="000099"/>
                </a:solidFill>
                <a:latin typeface="仿宋" pitchFamily="49" charset="-122"/>
                <a:ea typeface="仿宋" pitchFamily="49" charset="-122"/>
              </a:rPr>
              <a:t>   违反生活纪律行为的处分规定。</a:t>
            </a:r>
            <a:endParaRPr lang="zh-CN" altLang="en-US" sz="2000" b="1" dirty="0" smtClean="0">
              <a:solidFill>
                <a:srgbClr val="000099"/>
              </a:solidFill>
              <a:latin typeface="仿宋" pitchFamily="49" charset="-122"/>
              <a:ea typeface="仿宋" pitchFamily="49" charset="-122"/>
            </a:endParaRPr>
          </a:p>
        </p:txBody>
      </p:sp>
      <p:sp>
        <p:nvSpPr>
          <p:cNvPr id="11" name="矩形 10"/>
          <p:cNvSpPr/>
          <p:nvPr/>
        </p:nvSpPr>
        <p:spPr>
          <a:xfrm>
            <a:off x="611560" y="5157192"/>
            <a:ext cx="7200800" cy="769441"/>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sz="2000" b="1" dirty="0" smtClean="0">
                <a:solidFill>
                  <a:srgbClr val="000099"/>
                </a:solidFill>
                <a:latin typeface="仿宋" pitchFamily="49" charset="-122"/>
                <a:ea typeface="仿宋" pitchFamily="49" charset="-122"/>
              </a:rPr>
              <a:t>（4</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第三编　附　　则</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4</a:t>
            </a:r>
            <a:r>
              <a:rPr lang="zh-CN" altLang="en-US" sz="2000" b="1" dirty="0" smtClean="0">
                <a:solidFill>
                  <a:srgbClr val="000099"/>
                </a:solidFill>
                <a:latin typeface="仿宋" pitchFamily="49" charset="-122"/>
                <a:ea typeface="仿宋" pitchFamily="49" charset="-122"/>
              </a:rPr>
              <a:t>条）</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条例</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施行的规定。</a:t>
            </a:r>
            <a:endParaRPr lang="zh-CN" altLang="en-US"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1" grpId="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67544" y="620688"/>
            <a:ext cx="8280400" cy="1584176"/>
          </a:xfrm>
        </p:spPr>
        <p:txBody>
          <a:bodyPr/>
          <a:lstStyle/>
          <a:p>
            <a:r>
              <a:rPr lang="en-US" altLang="zh-CN" sz="2400" b="1" dirty="0" smtClean="0">
                <a:solidFill>
                  <a:srgbClr val="000099"/>
                </a:solidFill>
                <a:latin typeface="宋体" pitchFamily="2" charset="-122"/>
                <a:ea typeface="宋体" pitchFamily="2" charset="-122"/>
              </a:rPr>
              <a:t>4.《</a:t>
            </a:r>
            <a:r>
              <a:rPr lang="zh-CN" altLang="en-US" sz="2400" b="1" dirty="0" smtClean="0">
                <a:solidFill>
                  <a:srgbClr val="000099"/>
                </a:solidFill>
                <a:latin typeface="宋体" pitchFamily="2" charset="-122"/>
                <a:ea typeface="宋体" pitchFamily="2" charset="-122"/>
              </a:rPr>
              <a:t>条例</a:t>
            </a:r>
            <a:r>
              <a:rPr lang="en-US" altLang="zh-CN" sz="2400" b="1" dirty="0" smtClean="0">
                <a:solidFill>
                  <a:srgbClr val="000099"/>
                </a:solidFill>
                <a:latin typeface="宋体" pitchFamily="2" charset="-122"/>
                <a:ea typeface="宋体" pitchFamily="2" charset="-122"/>
              </a:rPr>
              <a:t>》</a:t>
            </a:r>
            <a:r>
              <a:rPr lang="zh-CN" altLang="en-US" sz="2400" b="1" dirty="0" smtClean="0">
                <a:solidFill>
                  <a:srgbClr val="000099"/>
                </a:solidFill>
                <a:latin typeface="宋体" pitchFamily="2" charset="-122"/>
                <a:ea typeface="宋体" pitchFamily="2" charset="-122"/>
              </a:rPr>
              <a:t>的基本精神</a:t>
            </a:r>
            <a:endParaRPr lang="en-US" altLang="zh-CN" sz="2400" b="1" dirty="0" smtClean="0">
              <a:solidFill>
                <a:srgbClr val="000099"/>
              </a:solidFill>
              <a:latin typeface="宋体" pitchFamily="2" charset="-122"/>
              <a:ea typeface="宋体" pitchFamily="2" charset="-122"/>
            </a:endParaRPr>
          </a:p>
          <a:p>
            <a:r>
              <a:rPr lang="en-US" altLang="zh-CN" sz="2000" b="1" dirty="0" smtClean="0">
                <a:solidFill>
                  <a:srgbClr val="000099"/>
                </a:solidFill>
                <a:latin typeface="仿宋" pitchFamily="49" charset="-122"/>
                <a:ea typeface="仿宋" pitchFamily="49" charset="-122"/>
              </a:rPr>
              <a:t>(1)</a:t>
            </a:r>
            <a:r>
              <a:rPr lang="zh-CN" altLang="zh-CN" sz="2000" b="1" dirty="0" smtClean="0">
                <a:solidFill>
                  <a:srgbClr val="000099"/>
                </a:solidFill>
                <a:latin typeface="仿宋" pitchFamily="49" charset="-122"/>
                <a:ea typeface="仿宋" pitchFamily="49" charset="-122"/>
              </a:rPr>
              <a:t>尊崇党章，细化纪律</a:t>
            </a:r>
            <a:endParaRPr lang="en-US" altLang="zh-CN" sz="2000" b="1" dirty="0" smtClean="0">
              <a:solidFill>
                <a:srgbClr val="000099"/>
              </a:solidFill>
              <a:latin typeface="仿宋" pitchFamily="49" charset="-122"/>
              <a:ea typeface="仿宋" pitchFamily="49" charset="-122"/>
            </a:endParaRPr>
          </a:p>
          <a:p>
            <a:pPr>
              <a:buNone/>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把党章和其他主要党内法规对党组织和党员的纪律要求细化，明确规定违反党章就要依规给予相应党纪处分。</a:t>
            </a:r>
            <a:endParaRPr lang="zh-CN" altLang="en-US" sz="2000" b="1" dirty="0">
              <a:solidFill>
                <a:srgbClr val="000099"/>
              </a:solidFill>
              <a:latin typeface="仿宋" pitchFamily="49" charset="-122"/>
              <a:ea typeface="仿宋" pitchFamily="49" charset="-122"/>
            </a:endParaRPr>
          </a:p>
        </p:txBody>
      </p:sp>
      <p:sp>
        <p:nvSpPr>
          <p:cNvPr id="4" name="矩形 3"/>
          <p:cNvSpPr/>
          <p:nvPr/>
        </p:nvSpPr>
        <p:spPr>
          <a:xfrm>
            <a:off x="467544" y="2348880"/>
            <a:ext cx="8208912" cy="1077218"/>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sz="2000" b="1" dirty="0" smtClean="0">
                <a:solidFill>
                  <a:srgbClr val="000099"/>
                </a:solidFill>
                <a:latin typeface="仿宋" pitchFamily="49" charset="-122"/>
                <a:ea typeface="仿宋" pitchFamily="49" charset="-122"/>
              </a:rPr>
              <a:t>(2)</a:t>
            </a:r>
            <a:r>
              <a:rPr lang="zh-CN" altLang="zh-CN" sz="2000" b="1" dirty="0" smtClean="0">
                <a:solidFill>
                  <a:srgbClr val="000099"/>
                </a:solidFill>
                <a:latin typeface="仿宋" pitchFamily="49" charset="-122"/>
                <a:ea typeface="仿宋" pitchFamily="49" charset="-122"/>
              </a:rPr>
              <a:t>突出政治纪律和政治规矩</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在党的全部纪律中，政治纪律是打头、管总的。</a:t>
            </a:r>
            <a:r>
              <a:rPr lang="zh-CN" altLang="en-US" sz="2000" b="1" dirty="0" smtClean="0">
                <a:solidFill>
                  <a:srgbClr val="000099"/>
                </a:solidFill>
                <a:latin typeface="仿宋" pitchFamily="49" charset="-122"/>
                <a:ea typeface="仿宋" pitchFamily="49" charset="-122"/>
              </a:rPr>
              <a:t>把</a:t>
            </a:r>
            <a:r>
              <a:rPr lang="zh-CN" altLang="zh-CN" sz="2000" b="1" dirty="0" smtClean="0">
                <a:solidFill>
                  <a:srgbClr val="000099"/>
                </a:solidFill>
                <a:latin typeface="仿宋" pitchFamily="49" charset="-122"/>
                <a:ea typeface="仿宋" pitchFamily="49" charset="-122"/>
              </a:rPr>
              <a:t>政治纪律和政治规矩排在第一位</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确保中央政令畅通和党的集中统一。</a:t>
            </a:r>
            <a:endParaRPr lang="zh-CN" altLang="en-US" sz="2000" b="1" dirty="0" smtClean="0">
              <a:solidFill>
                <a:srgbClr val="000099"/>
              </a:solidFill>
              <a:latin typeface="仿宋" pitchFamily="49" charset="-122"/>
              <a:ea typeface="仿宋" pitchFamily="49" charset="-122"/>
            </a:endParaRPr>
          </a:p>
        </p:txBody>
      </p:sp>
      <p:sp>
        <p:nvSpPr>
          <p:cNvPr id="8" name="内容占位符 6"/>
          <p:cNvSpPr txBox="1"/>
          <p:nvPr/>
        </p:nvSpPr>
        <p:spPr bwMode="auto">
          <a:xfrm>
            <a:off x="467544" y="3717032"/>
            <a:ext cx="8280400" cy="2592287"/>
          </a:xfrm>
          <a:prstGeom prst="rect">
            <a:avLst/>
          </a:prstGeom>
          <a:noFill/>
          <a:ln w="9525">
            <a:noFill/>
            <a:miter lim="800000"/>
          </a:ln>
        </p:spPr>
        <p:txBody>
          <a:bodyPr vert="horz" wrap="square" lIns="91440" tIns="45720" rIns="91440" bIns="45720" numCol="1" anchor="t" anchorCtr="0" compatLnSpc="1"/>
          <a:lstStyle/>
          <a:p>
            <a:pPr marL="93980" marR="0" lvl="0" indent="-93980" algn="l" defTabSz="914400" rtl="0" eaLnBrk="1" fontAlgn="base" latinLnBrk="0" hangingPunct="1">
              <a:lnSpc>
                <a:spcPct val="100000"/>
              </a:lnSpc>
              <a:spcBef>
                <a:spcPct val="20000"/>
              </a:spcBef>
              <a:spcAft>
                <a:spcPct val="0"/>
              </a:spcAft>
              <a:buClr>
                <a:schemeClr val="accent2"/>
              </a:buClr>
              <a:buSzTx/>
              <a:buFont typeface="Wingdings" pitchFamily="2" charset="2"/>
              <a:buChar char="o"/>
              <a:defRPr/>
            </a:pPr>
            <a:r>
              <a:rPr kumimoji="0" lang="en-US" altLang="zh-CN" sz="2000" b="1" i="0" u="none" strike="noStrike" kern="0" cap="none" spc="0" normalizeH="0" baseline="0" noProof="0" dirty="0" smtClean="0">
                <a:ln>
                  <a:noFill/>
                </a:ln>
                <a:solidFill>
                  <a:srgbClr val="000099"/>
                </a:solidFill>
                <a:effectLst/>
                <a:uLnTx/>
                <a:uFillTx/>
                <a:latin typeface="仿宋" pitchFamily="49" charset="-122"/>
                <a:ea typeface="仿宋" pitchFamily="49" charset="-122"/>
              </a:rPr>
              <a:t>（3）</a:t>
            </a:r>
            <a:r>
              <a:rPr kumimoji="0" lang="zh-CN" altLang="zh-CN" sz="2000" b="1" i="0" u="none" strike="noStrike" kern="0" cap="none" spc="0" normalizeH="0" baseline="0" noProof="0" dirty="0" smtClean="0">
                <a:ln>
                  <a:noFill/>
                </a:ln>
                <a:solidFill>
                  <a:srgbClr val="000099"/>
                </a:solidFill>
                <a:effectLst/>
                <a:uLnTx/>
                <a:uFillTx/>
                <a:latin typeface="仿宋" pitchFamily="49" charset="-122"/>
                <a:ea typeface="仿宋" pitchFamily="49" charset="-122"/>
              </a:rPr>
              <a:t>纪严于法、纪在法前，纪法分开</a:t>
            </a:r>
            <a:endParaRPr kumimoji="0" lang="en-US" altLang="zh-CN" sz="2000" b="1" i="0" u="none" strike="noStrike" kern="0" cap="none" spc="0" normalizeH="0" baseline="0" noProof="0" dirty="0" smtClean="0">
              <a:ln>
                <a:noFill/>
              </a:ln>
              <a:solidFill>
                <a:srgbClr val="000099"/>
              </a:solidFill>
              <a:effectLst/>
              <a:uLnTx/>
              <a:uFillTx/>
              <a:latin typeface="仿宋" pitchFamily="49" charset="-122"/>
              <a:ea typeface="仿宋" pitchFamily="49" charset="-122"/>
            </a:endParaRPr>
          </a:p>
          <a:p>
            <a:pPr marL="93980" marR="0" lvl="0" indent="-93980" algn="l" defTabSz="914400" rtl="0" eaLnBrk="1" fontAlgn="base" latinLnBrk="0" hangingPunct="1">
              <a:lnSpc>
                <a:spcPct val="100000"/>
              </a:lnSpc>
              <a:spcBef>
                <a:spcPct val="20000"/>
              </a:spcBef>
              <a:spcAft>
                <a:spcPct val="0"/>
              </a:spcAft>
              <a:buClr>
                <a:schemeClr val="accent2"/>
              </a:buClr>
              <a:buSzTx/>
              <a:defRPr/>
            </a:pPr>
            <a:r>
              <a:rPr lang="en-US" altLang="zh-CN" sz="2000" b="1" dirty="0" smtClean="0">
                <a:solidFill>
                  <a:srgbClr val="000099"/>
                </a:solidFill>
                <a:latin typeface="仿宋" pitchFamily="49" charset="-122"/>
                <a:ea typeface="仿宋" pitchFamily="49" charset="-122"/>
              </a:rPr>
              <a:t>   </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凡是国家法律已有的内容，不再重复规定</a:t>
            </a:r>
            <a:r>
              <a:rPr kumimoji="0" lang="zh-CN" altLang="en-US"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a:t>
            </a:r>
            <a:endParaRPr kumimoji="0" lang="en-US"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endParaRPr>
          </a:p>
          <a:p>
            <a:pPr marL="93980" marR="0" lvl="0" indent="-93980" algn="l" defTabSz="914400" rtl="0" eaLnBrk="1" fontAlgn="base" latinLnBrk="0" hangingPunct="1">
              <a:lnSpc>
                <a:spcPct val="100000"/>
              </a:lnSpc>
              <a:spcBef>
                <a:spcPct val="20000"/>
              </a:spcBef>
              <a:spcAft>
                <a:spcPct val="0"/>
              </a:spcAft>
              <a:buClr>
                <a:schemeClr val="accent2"/>
              </a:buClr>
              <a:buSzTx/>
              <a:defRPr/>
            </a:pPr>
            <a:r>
              <a:rPr lang="en-US" altLang="zh-CN" sz="2000" b="1" dirty="0" smtClean="0">
                <a:solidFill>
                  <a:srgbClr val="000099"/>
                </a:solidFill>
                <a:latin typeface="仿宋" pitchFamily="49" charset="-122"/>
                <a:ea typeface="仿宋" pitchFamily="49" charset="-122"/>
              </a:rPr>
              <a:t>   </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总则中重申党组织和党员必须自觉接受党的纪律约束，模范遵守国家法律法规</a:t>
            </a:r>
            <a:r>
              <a:rPr kumimoji="0" lang="zh-CN" altLang="en-US"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a:t>
            </a:r>
            <a:endParaRPr kumimoji="0" lang="en-US"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endParaRPr>
          </a:p>
          <a:p>
            <a:pPr marL="93980" marR="0" lvl="0" indent="-93980" algn="l" defTabSz="914400" rtl="0" eaLnBrk="1" fontAlgn="base" latinLnBrk="0" hangingPunct="1">
              <a:lnSpc>
                <a:spcPct val="100000"/>
              </a:lnSpc>
              <a:spcBef>
                <a:spcPct val="20000"/>
              </a:spcBef>
              <a:spcAft>
                <a:spcPct val="0"/>
              </a:spcAft>
              <a:buClr>
                <a:schemeClr val="accent2"/>
              </a:buClr>
              <a:buSzTx/>
              <a:defRPr/>
            </a:pPr>
            <a:r>
              <a:rPr lang="en-US" altLang="zh-CN" sz="2000" b="1" dirty="0" smtClean="0">
                <a:solidFill>
                  <a:srgbClr val="000099"/>
                </a:solidFill>
                <a:latin typeface="仿宋" pitchFamily="49" charset="-122"/>
                <a:ea typeface="仿宋" pitchFamily="49" charset="-122"/>
              </a:rPr>
              <a:t>   </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分则中规定</a:t>
            </a:r>
            <a:r>
              <a:rPr kumimoji="0" lang="zh-CN" altLang="en-US"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了</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党员</a:t>
            </a:r>
            <a:r>
              <a:rPr kumimoji="0" lang="zh-CN" altLang="en-US"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犯罪和违法的处分和组织处理</a:t>
            </a:r>
            <a:r>
              <a:rPr kumimoji="0" lang="zh-CN" altLang="zh-CN" sz="2000" b="1" i="0" u="none" strike="noStrike" kern="1200" cap="none" spc="0" normalizeH="0" baseline="0" noProof="0" dirty="0" smtClean="0">
                <a:ln>
                  <a:noFill/>
                </a:ln>
                <a:solidFill>
                  <a:srgbClr val="000099"/>
                </a:solidFill>
                <a:effectLst/>
                <a:uLnTx/>
                <a:uFillTx/>
                <a:latin typeface="仿宋" pitchFamily="49" charset="-122"/>
                <a:ea typeface="仿宋" pitchFamily="49" charset="-122"/>
                <a:cs typeface="+mn-cs"/>
              </a:rPr>
              <a:t>，从而实现党纪与国法的衔接。</a:t>
            </a:r>
            <a:endParaRPr kumimoji="0" lang="zh-CN" altLang="en-US" sz="2000" b="1" i="0" u="none" strike="noStrike" kern="1200" cap="none" spc="0" normalizeH="0" baseline="0" noProof="0" dirty="0">
              <a:ln>
                <a:noFill/>
              </a:ln>
              <a:solidFill>
                <a:srgbClr val="000099"/>
              </a:solidFill>
              <a:effectLst/>
              <a:uLnTx/>
              <a:uFillTx/>
              <a:latin typeface="仿宋" pitchFamily="49" charset="-122"/>
              <a:ea typeface="仿宋" pitchFamily="49" charset="-122"/>
              <a:cs typeface="+mn-cs"/>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linds(horizontal)">
                                      <p:cBhvr>
                                        <p:cTn id="7" dur="500"/>
                                        <p:tgtEl>
                                          <p:spTgt spid="7">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7">
                                            <p:txEl>
                                              <p:pRg st="2" end="2"/>
                                            </p:txEl>
                                          </p:spTgt>
                                        </p:tgtEl>
                                        <p:attrNameLst>
                                          <p:attrName>style.visibility</p:attrName>
                                        </p:attrNameLst>
                                      </p:cBhvr>
                                      <p:to>
                                        <p:strVal val="visible"/>
                                      </p:to>
                                    </p:set>
                                    <p:animEffect transition="in" filter="blinds(horizontal)">
                                      <p:cBhvr>
                                        <p:cTn id="10" dur="500"/>
                                        <p:tgtEl>
                                          <p:spTgt spid="7">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ox(in)">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内容占位符 6"/>
          <p:cNvSpPr>
            <a:spLocks noGrp="1"/>
          </p:cNvSpPr>
          <p:nvPr>
            <p:ph idx="1"/>
          </p:nvPr>
        </p:nvSpPr>
        <p:spPr>
          <a:xfrm>
            <a:off x="323528" y="260649"/>
            <a:ext cx="8568952" cy="2952327"/>
          </a:xfrm>
        </p:spPr>
        <p:txBody>
          <a:bodyPr/>
          <a:lstStyle/>
          <a:p>
            <a:pPr>
              <a:buFont typeface="Wingdings" pitchFamily="2" charset="2"/>
              <a:buChar char="p"/>
            </a:pPr>
            <a:r>
              <a:rPr lang="en-US" altLang="zh-CN" sz="2000" b="1" dirty="0" smtClean="0">
                <a:solidFill>
                  <a:srgbClr val="000099"/>
                </a:solidFill>
                <a:latin typeface="仿宋" pitchFamily="49" charset="-122"/>
                <a:ea typeface="仿宋" pitchFamily="49" charset="-122"/>
              </a:rPr>
              <a:t> </a:t>
            </a:r>
            <a:r>
              <a:rPr lang="zh-CN" altLang="en-US" sz="2400" b="1" dirty="0" smtClean="0">
                <a:solidFill>
                  <a:srgbClr val="000099"/>
                </a:solidFill>
                <a:latin typeface="宋体" pitchFamily="2" charset="-122"/>
                <a:ea typeface="宋体" pitchFamily="2" charset="-122"/>
              </a:rPr>
              <a:t>犯罪处分</a:t>
            </a:r>
            <a:endParaRPr lang="en-US" altLang="zh-CN" sz="2400" b="1" dirty="0" smtClean="0">
              <a:solidFill>
                <a:srgbClr val="000099"/>
              </a:solidFill>
              <a:latin typeface="宋体" pitchFamily="2" charset="-122"/>
              <a:ea typeface="宋体" pitchFamily="2" charset="-122"/>
            </a:endParaRPr>
          </a:p>
          <a:p>
            <a:pPr>
              <a:buNone/>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凡是触犯刑法已经犯罪的，都要受到党纪处分</a:t>
            </a:r>
            <a:r>
              <a:rPr lang="zh-CN" altLang="en-US" sz="2000" b="1" dirty="0" smtClean="0">
                <a:solidFill>
                  <a:srgbClr val="000099"/>
                </a:solidFill>
                <a:latin typeface="仿宋" pitchFamily="49" charset="-122"/>
                <a:ea typeface="仿宋" pitchFamily="49" charset="-122"/>
              </a:rPr>
              <a:t>。包括</a:t>
            </a:r>
            <a:r>
              <a:rPr lang="zh-CN" altLang="zh-CN" sz="2000" b="1" dirty="0" smtClean="0">
                <a:solidFill>
                  <a:srgbClr val="000099"/>
                </a:solidFill>
                <a:latin typeface="仿宋" pitchFamily="49" charset="-122"/>
                <a:ea typeface="仿宋" pitchFamily="49" charset="-122"/>
              </a:rPr>
              <a:t>犯罪情节轻微人民检察院依法作出不起诉决定的，或者人民法院依法作出有罪判决并免予刑事处罚的，均应当给予撤销党内职务、留党察看或者开除党籍处分。 </a:t>
            </a:r>
            <a:endParaRPr lang="en-US" altLang="zh-CN" sz="2000" b="1" dirty="0" smtClean="0">
              <a:solidFill>
                <a:srgbClr val="000099"/>
              </a:solidFill>
              <a:latin typeface="仿宋" pitchFamily="49" charset="-122"/>
              <a:ea typeface="仿宋" pitchFamily="49" charset="-122"/>
            </a:endParaRPr>
          </a:p>
          <a:p>
            <a:pPr>
              <a:buFont typeface="Wingdings" pitchFamily="2" charset="2"/>
              <a:buChar char="p"/>
            </a:pPr>
            <a:r>
              <a:rPr lang="zh-CN" altLang="en-US" sz="2400" b="1" dirty="0" smtClean="0">
                <a:solidFill>
                  <a:srgbClr val="000099"/>
                </a:solidFill>
                <a:latin typeface="宋体" pitchFamily="2" charset="-122"/>
                <a:ea typeface="宋体" pitchFamily="2" charset="-122"/>
              </a:rPr>
              <a:t>违法处分</a:t>
            </a:r>
            <a:endParaRPr lang="en-US" altLang="zh-CN" sz="2400" b="1" dirty="0" smtClean="0">
              <a:solidFill>
                <a:srgbClr val="000099"/>
              </a:solidFill>
              <a:latin typeface="宋体" pitchFamily="2" charset="-122"/>
              <a:ea typeface="宋体" pitchFamily="2" charset="-122"/>
            </a:endParaRPr>
          </a:p>
          <a:p>
            <a:pPr>
              <a:buNone/>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实施了刑法规定的行为，尚不构成犯罪，但是需要追究党纪责任的，也要给予纪律处分。违反民法、商法、行政</a:t>
            </a:r>
            <a:r>
              <a:rPr lang="zh-CN" altLang="en-US" sz="2000" b="1" dirty="0" smtClean="0">
                <a:solidFill>
                  <a:srgbClr val="000099"/>
                </a:solidFill>
                <a:latin typeface="仿宋" pitchFamily="49" charset="-122"/>
                <a:ea typeface="仿宋" pitchFamily="49" charset="-122"/>
              </a:rPr>
              <a:t>法</a:t>
            </a:r>
            <a:r>
              <a:rPr lang="zh-CN" altLang="zh-CN" sz="2000" b="1" dirty="0" smtClean="0">
                <a:solidFill>
                  <a:srgbClr val="000099"/>
                </a:solidFill>
                <a:latin typeface="仿宋" pitchFamily="49" charset="-122"/>
                <a:ea typeface="仿宋" pitchFamily="49" charset="-122"/>
              </a:rPr>
              <a:t>等法律的行为，损害了党、国家和人民利益的也都要给予纪律处分</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p:txBody>
      </p:sp>
      <p:sp>
        <p:nvSpPr>
          <p:cNvPr id="5" name="矩形 4"/>
          <p:cNvSpPr/>
          <p:nvPr/>
        </p:nvSpPr>
        <p:spPr>
          <a:xfrm>
            <a:off x="323528" y="3068960"/>
            <a:ext cx="8496944" cy="3785652"/>
          </a:xfrm>
          <a:prstGeom prst="rect">
            <a:avLst/>
          </a:prstGeom>
        </p:spPr>
        <p:txBody>
          <a:bodyPr wrap="square">
            <a:spAutoFit/>
          </a:bodyPr>
          <a:lstStyle/>
          <a:p>
            <a:pPr marL="93980" indent="-93980">
              <a:spcBef>
                <a:spcPct val="20000"/>
              </a:spcBef>
              <a:buClr>
                <a:schemeClr val="accent2"/>
              </a:buClr>
              <a:buFont typeface="Wingdings" pitchFamily="2" charset="2"/>
              <a:buChar char="p"/>
            </a:pPr>
            <a:r>
              <a:rPr lang="zh-CN" altLang="zh-CN" sz="2000" b="1" dirty="0" smtClean="0">
                <a:solidFill>
                  <a:srgbClr val="000099"/>
                </a:solidFill>
                <a:latin typeface="仿宋" pitchFamily="49" charset="-122"/>
                <a:ea typeface="仿宋" pitchFamily="49" charset="-122"/>
              </a:rPr>
              <a:t>经查，周本顺严重违反政治纪律和政治规矩，在重大问题上发表违背中央精神的言论，不认真落实党风廉政建设主体责任，干扰、妨碍组织审查；严重违反组织纪律，为提拔职务进行非组织活动，违规选拔任用干部，隐瞒不报个人有关事项；严重违反中央八项规定精神，超标准公务接待、公款吃喝，频繁出入私人会所，生活奢侈、挥霍浪费，违反中央精简会议文件、改进宣传报道的有关规定；严重违反廉洁纪律，利用职务</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zh-CN" altLang="zh-CN" sz="2000" b="1" dirty="0" smtClean="0">
                <a:solidFill>
                  <a:srgbClr val="000099"/>
                </a:solidFill>
                <a:latin typeface="仿宋" pitchFamily="49" charset="-122"/>
                <a:ea typeface="仿宋" pitchFamily="49" charset="-122"/>
              </a:rPr>
              <a:t>上的便利在企业经营等方面为他人谋取利益并收受财物，收受</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zh-CN" altLang="zh-CN" sz="2000" b="1" dirty="0" smtClean="0">
                <a:solidFill>
                  <a:srgbClr val="000099"/>
                </a:solidFill>
                <a:latin typeface="仿宋" pitchFamily="49" charset="-122"/>
                <a:ea typeface="仿宋" pitchFamily="49" charset="-122"/>
              </a:rPr>
              <a:t>礼金、礼品，为其子经营活动谋取利益，家风败坏、对配偶子</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zh-CN" altLang="zh-CN" sz="2000" b="1" dirty="0" smtClean="0">
                <a:solidFill>
                  <a:srgbClr val="000099"/>
                </a:solidFill>
                <a:latin typeface="仿宋" pitchFamily="49" charset="-122"/>
                <a:ea typeface="仿宋" pitchFamily="49" charset="-122"/>
              </a:rPr>
              <a:t>女放任纵容；严重违反工作纪律，私存涉密资料，泄露党和国</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zh-CN" altLang="zh-CN" sz="2000" b="1" dirty="0" smtClean="0">
                <a:solidFill>
                  <a:srgbClr val="000099"/>
                </a:solidFill>
                <a:latin typeface="仿宋" pitchFamily="49" charset="-122"/>
                <a:ea typeface="仿宋" pitchFamily="49" charset="-122"/>
              </a:rPr>
              <a:t>家秘密。其中，利用职务上的便利为他人谋取利益，收受财物</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zh-CN" altLang="zh-CN" sz="2000" b="1" dirty="0" smtClean="0">
                <a:solidFill>
                  <a:srgbClr val="000099"/>
                </a:solidFill>
                <a:latin typeface="仿宋" pitchFamily="49" charset="-122"/>
                <a:ea typeface="仿宋" pitchFamily="49" charset="-122"/>
              </a:rPr>
              <a:t>问题涉嫌犯罪。</a:t>
            </a:r>
            <a:endParaRPr lang="zh-CN" altLang="en-US" sz="2000" b="1" dirty="0" smtClean="0">
              <a:solidFill>
                <a:srgbClr val="000099"/>
              </a:solidFill>
              <a:latin typeface="仿宋" pitchFamily="49" charset="-122"/>
              <a:ea typeface="仿宋" pitchFamily="49" charset="-122"/>
            </a:endParaRPr>
          </a:p>
        </p:txBody>
      </p:sp>
      <p:pic>
        <p:nvPicPr>
          <p:cNvPr id="8194" name="Picture 2" descr="c:\users\administrator\appdata\roaming\360se6\User Data\temp\u=2480713734,1402633086&amp;fm=11&amp;gp=0.jpg"/>
          <p:cNvPicPr>
            <a:picLocks noChangeAspect="1" noChangeArrowheads="1"/>
          </p:cNvPicPr>
          <p:nvPr/>
        </p:nvPicPr>
        <p:blipFill>
          <a:blip r:embed="rId1" cstate="print"/>
          <a:srcRect/>
          <a:stretch>
            <a:fillRect/>
          </a:stretch>
        </p:blipFill>
        <p:spPr bwMode="auto">
          <a:xfrm>
            <a:off x="7380312" y="4725144"/>
            <a:ext cx="1584176" cy="1944216"/>
          </a:xfrm>
          <a:prstGeom prst="rect">
            <a:avLst/>
          </a:prstGeom>
          <a:noFill/>
        </p:spPr>
      </p:pic>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box(in)">
                                      <p:cBhvr>
                                        <p:cTn id="7" dur="500"/>
                                        <p:tgtEl>
                                          <p:spTgt spid="7">
                                            <p:txEl>
                                              <p:pRg st="2" end="2"/>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7">
                                            <p:txEl>
                                              <p:pRg st="3" end="3"/>
                                            </p:txEl>
                                          </p:spTgt>
                                        </p:tgtEl>
                                        <p:attrNameLst>
                                          <p:attrName>style.visibility</p:attrName>
                                        </p:attrNameLst>
                                      </p:cBhvr>
                                      <p:to>
                                        <p:strVal val="visible"/>
                                      </p:to>
                                    </p:set>
                                    <p:animEffect transition="in" filter="box(in)">
                                      <p:cBhvr>
                                        <p:cTn id="10" dur="500"/>
                                        <p:tgtEl>
                                          <p:spTgt spid="7">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8194"/>
                                        </p:tgtEl>
                                        <p:attrNameLst>
                                          <p:attrName>style.visibility</p:attrName>
                                        </p:attrNameLst>
                                      </p:cBhvr>
                                      <p:to>
                                        <p:strVal val="visible"/>
                                      </p:to>
                                    </p:set>
                                    <p:anim calcmode="lin" valueType="num">
                                      <p:cBhvr additive="base">
                                        <p:cTn id="15" dur="500" fill="hold"/>
                                        <p:tgtEl>
                                          <p:spTgt spid="8194"/>
                                        </p:tgtEl>
                                        <p:attrNameLst>
                                          <p:attrName>ppt_x</p:attrName>
                                        </p:attrNameLst>
                                      </p:cBhvr>
                                      <p:tavLst>
                                        <p:tav tm="0">
                                          <p:val>
                                            <p:strVal val="#ppt_x"/>
                                          </p:val>
                                        </p:tav>
                                        <p:tav tm="100000">
                                          <p:val>
                                            <p:strVal val="#ppt_x"/>
                                          </p:val>
                                        </p:tav>
                                      </p:tavLst>
                                    </p:anim>
                                    <p:anim calcmode="lin" valueType="num">
                                      <p:cBhvr additive="base">
                                        <p:cTn id="16" dur="500" fill="hold"/>
                                        <p:tgtEl>
                                          <p:spTgt spid="8194"/>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矩形 3"/>
          <p:cNvSpPr/>
          <p:nvPr/>
        </p:nvSpPr>
        <p:spPr>
          <a:xfrm>
            <a:off x="539552" y="3212976"/>
            <a:ext cx="8208912" cy="2431435"/>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sz="2000" b="1" dirty="0" smtClean="0">
                <a:solidFill>
                  <a:srgbClr val="000099"/>
                </a:solidFill>
                <a:latin typeface="仿宋" pitchFamily="49" charset="-122"/>
                <a:ea typeface="仿宋" pitchFamily="49" charset="-122"/>
              </a:rPr>
              <a:t>（5</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体现作风建设和反腐败斗争的最新成果</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将党的十八大以来落实中央八项规定精神、反对“四风”方面的要求，转化为纪律条文。</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Wingdings" pitchFamily="2" charset="2"/>
              <a:buChar cha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针对反腐败斗争中出现的新问题，增加了权权交易、利用职权为亲属谋利等违纪条款。突出群众纪律，新增了侵害群众利益、漠视群众诉求等违纪条款，对破坏党同人民群众血肉联系的行为作出处分规定，用纪律保障党的宗旨。</a:t>
            </a:r>
            <a:endParaRPr lang="zh-CN" altLang="en-US" sz="2000" b="1" dirty="0" smtClean="0">
              <a:solidFill>
                <a:srgbClr val="000099"/>
              </a:solidFill>
              <a:latin typeface="仿宋" pitchFamily="49" charset="-122"/>
              <a:ea typeface="仿宋" pitchFamily="49" charset="-122"/>
            </a:endParaRPr>
          </a:p>
        </p:txBody>
      </p:sp>
      <p:sp>
        <p:nvSpPr>
          <p:cNvPr id="5" name="矩形 4"/>
          <p:cNvSpPr/>
          <p:nvPr/>
        </p:nvSpPr>
        <p:spPr>
          <a:xfrm>
            <a:off x="539552" y="980728"/>
            <a:ext cx="8136904" cy="1384995"/>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sz="2000" b="1" dirty="0" smtClean="0">
                <a:solidFill>
                  <a:srgbClr val="000099"/>
                </a:solidFill>
                <a:latin typeface="仿宋" pitchFamily="49" charset="-122"/>
                <a:ea typeface="仿宋" pitchFamily="49" charset="-122"/>
              </a:rPr>
              <a:t>（4）</a:t>
            </a:r>
            <a:r>
              <a:rPr lang="zh-CN" altLang="en-US" sz="2000" b="1" dirty="0" smtClean="0">
                <a:solidFill>
                  <a:srgbClr val="000099"/>
                </a:solidFill>
                <a:latin typeface="仿宋" pitchFamily="49" charset="-122"/>
                <a:ea typeface="仿宋" pitchFamily="49" charset="-122"/>
              </a:rPr>
              <a:t>整合规范纪律，开列</a:t>
            </a:r>
            <a:r>
              <a:rPr lang="zh-CN" altLang="zh-CN" sz="2000" b="1" dirty="0" smtClean="0">
                <a:solidFill>
                  <a:srgbClr val="000099"/>
                </a:solidFill>
                <a:latin typeface="仿宋" pitchFamily="49" charset="-122"/>
                <a:ea typeface="仿宋" pitchFamily="49" charset="-122"/>
              </a:rPr>
              <a:t>“负面清单”</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将违纪行为整合规范为违反政治纪律、组织纪律、廉洁纪律、群众纪律、工作纪律和生活纪律等</a:t>
            </a:r>
            <a:r>
              <a:rPr lang="en-US" altLang="zh-CN" sz="2000" b="1" dirty="0" smtClean="0">
                <a:solidFill>
                  <a:srgbClr val="000099"/>
                </a:solidFill>
                <a:latin typeface="仿宋" pitchFamily="49" charset="-122"/>
                <a:ea typeface="仿宋" pitchFamily="49" charset="-122"/>
              </a:rPr>
              <a:t>6</a:t>
            </a:r>
            <a:r>
              <a:rPr lang="zh-CN" altLang="zh-CN" sz="2000" b="1" dirty="0" smtClean="0">
                <a:solidFill>
                  <a:srgbClr val="000099"/>
                </a:solidFill>
                <a:latin typeface="仿宋" pitchFamily="49" charset="-122"/>
                <a:ea typeface="仿宋" pitchFamily="49" charset="-122"/>
              </a:rPr>
              <a:t>类，开列了一份“负面清单”</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划出党组织和党员不可触碰的</a:t>
            </a:r>
            <a:r>
              <a:rPr lang="en-US" altLang="zh-CN"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底线</a:t>
            </a:r>
            <a:r>
              <a:rPr lang="en-US" altLang="zh-CN"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内容占位符 6"/>
          <p:cNvSpPr>
            <a:spLocks noGrp="1"/>
          </p:cNvSpPr>
          <p:nvPr>
            <p:ph idx="1"/>
          </p:nvPr>
        </p:nvSpPr>
        <p:spPr>
          <a:xfrm>
            <a:off x="395536" y="260649"/>
            <a:ext cx="8353177" cy="3024336"/>
          </a:xfrm>
        </p:spPr>
        <p:txBody>
          <a:bodyPr/>
          <a:lstStyle/>
          <a:p>
            <a:r>
              <a:rPr lang="zh-CN" altLang="zh-CN" sz="2000" b="1" dirty="0" smtClean="0">
                <a:solidFill>
                  <a:srgbClr val="000099"/>
                </a:solidFill>
                <a:latin typeface="仿宋" pitchFamily="49" charset="-122"/>
                <a:ea typeface="仿宋" pitchFamily="49" charset="-122"/>
              </a:rPr>
              <a:t>《条例》第</a:t>
            </a:r>
            <a:r>
              <a:rPr lang="en-US" altLang="zh-CN" sz="2000" b="1" dirty="0" smtClean="0">
                <a:solidFill>
                  <a:srgbClr val="000099"/>
                </a:solidFill>
                <a:latin typeface="仿宋" pitchFamily="49" charset="-122"/>
                <a:ea typeface="仿宋" pitchFamily="49" charset="-122"/>
              </a:rPr>
              <a:t>83</a:t>
            </a:r>
            <a:r>
              <a:rPr lang="zh-CN" altLang="zh-CN" sz="2000" b="1" dirty="0" smtClean="0">
                <a:solidFill>
                  <a:srgbClr val="000099"/>
                </a:solidFill>
                <a:latin typeface="仿宋" pitchFamily="49" charset="-122"/>
                <a:ea typeface="仿宋" pitchFamily="49" charset="-122"/>
              </a:rPr>
              <a:t>条</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收受其他明显超出正常礼尚往来的礼品、礼金、消费卡等</a:t>
            </a:r>
            <a:r>
              <a:rPr lang="en-US" altLang="zh-CN"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第</a:t>
            </a:r>
            <a:r>
              <a:rPr lang="en-US" altLang="zh-CN" sz="2000" b="1" dirty="0" smtClean="0">
                <a:solidFill>
                  <a:srgbClr val="000099"/>
                </a:solidFill>
                <a:latin typeface="仿宋" pitchFamily="49" charset="-122"/>
                <a:ea typeface="仿宋" pitchFamily="49" charset="-122"/>
              </a:rPr>
              <a:t>84</a:t>
            </a:r>
            <a:r>
              <a:rPr lang="zh-CN" altLang="zh-CN" sz="2000" b="1" dirty="0" smtClean="0">
                <a:solidFill>
                  <a:srgbClr val="000099"/>
                </a:solidFill>
                <a:latin typeface="仿宋" pitchFamily="49" charset="-122"/>
                <a:ea typeface="仿宋" pitchFamily="49" charset="-122"/>
              </a:rPr>
              <a:t>条</a:t>
            </a:r>
            <a:r>
              <a:rPr lang="en-US" altLang="zh-CN"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明显超出正常礼尚往来的礼品、礼金、消费卡等</a:t>
            </a:r>
            <a:r>
              <a:rPr lang="en-US" altLang="zh-CN" sz="2000" b="1" dirty="0" smtClean="0">
                <a:solidFill>
                  <a:srgbClr val="000099"/>
                </a:solidFill>
                <a:latin typeface="仿宋" pitchFamily="49" charset="-122"/>
                <a:ea typeface="仿宋" pitchFamily="49" charset="-122"/>
              </a:rPr>
              <a:t>”。</a:t>
            </a:r>
            <a:endParaRPr lang="zh-CN" altLang="zh-CN" sz="2000" b="1" dirty="0" smtClean="0">
              <a:solidFill>
                <a:srgbClr val="000099"/>
              </a:solidFill>
              <a:latin typeface="仿宋" pitchFamily="49" charset="-122"/>
              <a:ea typeface="仿宋" pitchFamily="49" charset="-122"/>
            </a:endParaRPr>
          </a:p>
          <a:p>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第一，</a:t>
            </a:r>
            <a:r>
              <a:rPr lang="zh-CN" altLang="zh-CN" sz="2000" b="1" dirty="0" smtClean="0">
                <a:solidFill>
                  <a:srgbClr val="000099"/>
                </a:solidFill>
                <a:latin typeface="仿宋" pitchFamily="49" charset="-122"/>
                <a:ea typeface="仿宋" pitchFamily="49" charset="-122"/>
              </a:rPr>
              <a:t>对于可能影响公正执行公务的礼品、礼金、消费卡等一律不准收受。</a:t>
            </a:r>
            <a:r>
              <a:rPr lang="zh-CN" altLang="en-US" sz="2000" b="1" dirty="0" smtClean="0">
                <a:solidFill>
                  <a:srgbClr val="000099"/>
                </a:solidFill>
                <a:latin typeface="仿宋" pitchFamily="49" charset="-122"/>
                <a:ea typeface="仿宋" pitchFamily="49" charset="-122"/>
              </a:rPr>
              <a:t>第二，</a:t>
            </a:r>
            <a:r>
              <a:rPr lang="zh-CN" altLang="zh-CN" sz="2000" b="1" dirty="0" smtClean="0">
                <a:solidFill>
                  <a:srgbClr val="000099"/>
                </a:solidFill>
                <a:latin typeface="仿宋" pitchFamily="49" charset="-122"/>
                <a:ea typeface="仿宋" pitchFamily="49" charset="-122"/>
              </a:rPr>
              <a:t>日常生活中纯属礼尚往来，收受同事、同学、老乡、朋友等赠送的礼品、礼金、消费卡等，“明显超出正常礼尚往来”</a:t>
            </a:r>
            <a:r>
              <a:rPr lang="zh-CN" altLang="en-US" sz="2000" b="1" dirty="0" smtClean="0">
                <a:solidFill>
                  <a:srgbClr val="000099"/>
                </a:solidFill>
                <a:latin typeface="仿宋" pitchFamily="49" charset="-122"/>
                <a:ea typeface="仿宋" pitchFamily="49" charset="-122"/>
              </a:rPr>
              <a:t>的，</a:t>
            </a:r>
            <a:r>
              <a:rPr lang="zh-CN" altLang="zh-CN" sz="2000" b="1" dirty="0" smtClean="0">
                <a:solidFill>
                  <a:srgbClr val="000099"/>
                </a:solidFill>
                <a:latin typeface="仿宋" pitchFamily="49" charset="-122"/>
                <a:ea typeface="仿宋" pitchFamily="49" charset="-122"/>
              </a:rPr>
              <a:t>虽然与公正执行公务无关，也要视情况予以处理。</a:t>
            </a:r>
            <a:endParaRPr lang="en-US" altLang="zh-CN" sz="2000" b="1" dirty="0" smtClean="0">
              <a:solidFill>
                <a:srgbClr val="000099"/>
              </a:solidFill>
              <a:latin typeface="仿宋" pitchFamily="49" charset="-122"/>
              <a:ea typeface="仿宋" pitchFamily="49" charset="-122"/>
            </a:endParaRPr>
          </a:p>
          <a:p>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所谓“礼尚往来”，一是指在礼节上有来有往，不能只来不往。二是指明显超出了当地正常经济水平、风俗习惯、个人经济能力</a:t>
            </a:r>
            <a:r>
              <a:rPr lang="zh-CN" altLang="en-US" sz="2000" b="1" dirty="0" smtClean="0">
                <a:solidFill>
                  <a:srgbClr val="000099"/>
                </a:solidFill>
                <a:latin typeface="仿宋" pitchFamily="49" charset="-122"/>
                <a:ea typeface="仿宋" pitchFamily="49" charset="-122"/>
              </a:rPr>
              <a:t>。</a:t>
            </a:r>
            <a:endParaRPr lang="zh-CN" altLang="en-US" sz="2000" b="1" dirty="0">
              <a:solidFill>
                <a:srgbClr val="000099"/>
              </a:solidFill>
              <a:latin typeface="仿宋" pitchFamily="49" charset="-122"/>
              <a:ea typeface="仿宋" pitchFamily="49" charset="-122"/>
            </a:endParaRPr>
          </a:p>
        </p:txBody>
      </p:sp>
      <p:sp>
        <p:nvSpPr>
          <p:cNvPr id="4" name="矩形 3"/>
          <p:cNvSpPr/>
          <p:nvPr/>
        </p:nvSpPr>
        <p:spPr>
          <a:xfrm>
            <a:off x="323528" y="3068960"/>
            <a:ext cx="8568952" cy="3806557"/>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条例</a:t>
            </a:r>
            <a:r>
              <a:rPr lang="en-US" altLang="zh-CN"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第</a:t>
            </a:r>
            <a:r>
              <a:rPr lang="en-US" altLang="zh-CN" sz="2000" b="1" dirty="0" smtClean="0">
                <a:solidFill>
                  <a:srgbClr val="000099"/>
                </a:solidFill>
                <a:latin typeface="仿宋" pitchFamily="49" charset="-122"/>
                <a:ea typeface="仿宋" pitchFamily="49" charset="-122"/>
              </a:rPr>
              <a:t>126</a:t>
            </a:r>
            <a:r>
              <a:rPr lang="zh-CN" altLang="zh-CN" sz="2000" b="1" dirty="0" smtClean="0">
                <a:solidFill>
                  <a:srgbClr val="000099"/>
                </a:solidFill>
                <a:latin typeface="仿宋" pitchFamily="49" charset="-122"/>
                <a:ea typeface="仿宋" pitchFamily="49" charset="-122"/>
              </a:rPr>
              <a:t>条</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“生活奢靡、贪图享乐、追求低级趣味、造成不良影响的”</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 “生活奢靡、贪图享乐”主要是指党员背离了党章要求的“吃苦在前，享受在后”的义务和《廉洁自律准则》“尚俭戒奢”的要求，在日常生活中，讲排场，比阔气，动辄挥金如土。这些人的行为，明显超出了当地正常生活消费水平，破坏了群众心目中党员应当是社会主义新风尚和社会主义荣辱观带头践行者的良好形象。</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Wingdings" pitchFamily="2" charset="2"/>
              <a:buChar char="o"/>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所谓“不良影响”，应当根据当地经济发展水平、风俗习惯和群众反映等因素综合考虑。</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Wingdings" pitchFamily="2" charset="2"/>
              <a:buChar char="o"/>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上述享乐主义和奢靡之风行为，是指用自己的钱消费。对这样处理私生活的党员，党组织不能不管、不能不予过问。</a:t>
            </a:r>
            <a:endParaRPr lang="zh-CN" altLang="en-US"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linds(horizontal)">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blinds(horizontal)">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blinds(horizontal)">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blinds(horizontal)">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blinds(horizontal)">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blinds(horizontal)">
                                      <p:cBhvr>
                                        <p:cTn id="3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2780928"/>
            <a:ext cx="8642350" cy="1008063"/>
          </a:xfrm>
        </p:spPr>
        <p:txBody>
          <a:bodyPr/>
          <a:lstStyle/>
          <a:p>
            <a:r>
              <a:rPr lang="zh-CN" altLang="en-US" sz="4000" dirty="0" smtClean="0">
                <a:solidFill>
                  <a:srgbClr val="C00000"/>
                </a:solidFill>
                <a:latin typeface="黑体" pitchFamily="49" charset="-122"/>
                <a:ea typeface="黑体" pitchFamily="49" charset="-122"/>
              </a:rPr>
              <a:t>三、按照党章党规要求</a:t>
            </a:r>
            <a:br>
              <a:rPr lang="zh-CN" altLang="en-US" sz="4000" dirty="0" smtClean="0">
                <a:solidFill>
                  <a:srgbClr val="C00000"/>
                </a:solidFill>
                <a:latin typeface="黑体" pitchFamily="49" charset="-122"/>
                <a:ea typeface="黑体" pitchFamily="49" charset="-122"/>
              </a:rPr>
            </a:br>
            <a:r>
              <a:rPr lang="zh-CN" altLang="en-US" sz="4000" dirty="0" smtClean="0">
                <a:solidFill>
                  <a:srgbClr val="C00000"/>
                </a:solidFill>
                <a:latin typeface="黑体" pitchFamily="49" charset="-122"/>
                <a:ea typeface="黑体" pitchFamily="49" charset="-122"/>
              </a:rPr>
              <a:t>做合格共产党员</a:t>
            </a:r>
            <a:endParaRPr lang="zh-CN" altLang="en-US" sz="4000" dirty="0">
              <a:solidFill>
                <a:srgbClr val="C00000"/>
              </a:solidFill>
              <a:latin typeface="黑体" pitchFamily="49" charset="-122"/>
              <a:ea typeface="黑体" pitchFamily="49" charset="-122"/>
            </a:endParaRPr>
          </a:p>
        </p:txBody>
      </p:sp>
    </p:spTree>
  </p:cSld>
  <p:clrMapOvr>
    <a:masterClrMapping/>
  </p:clrMapOvr>
  <p:transition>
    <p:blinds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sz="3600" dirty="0" smtClean="0"/>
              <a:t>（一）提高党的执政能力的需要</a:t>
            </a:r>
            <a:endParaRPr lang="zh-CN" altLang="en-US" sz="3600" dirty="0"/>
          </a:p>
        </p:txBody>
      </p:sp>
      <p:sp>
        <p:nvSpPr>
          <p:cNvPr id="4" name="内容占位符 2"/>
          <p:cNvSpPr>
            <a:spLocks noGrp="1"/>
          </p:cNvSpPr>
          <p:nvPr>
            <p:ph idx="1"/>
          </p:nvPr>
        </p:nvSpPr>
        <p:spPr>
          <a:xfrm>
            <a:off x="467544" y="1340768"/>
            <a:ext cx="8280400" cy="648097"/>
          </a:xfrm>
        </p:spPr>
        <p:txBody>
          <a:bodyPr/>
          <a:lstStyle/>
          <a:p>
            <a:r>
              <a:rPr lang="en-US" altLang="zh-CN" sz="2400" b="1" dirty="0" smtClean="0">
                <a:solidFill>
                  <a:srgbClr val="000099"/>
                </a:solidFill>
                <a:latin typeface="宋体" pitchFamily="2" charset="-122"/>
                <a:ea typeface="宋体" pitchFamily="2" charset="-122"/>
              </a:rPr>
              <a:t>1.</a:t>
            </a:r>
            <a:r>
              <a:rPr lang="zh-CN" altLang="en-US" sz="2400" b="1" dirty="0" smtClean="0">
                <a:solidFill>
                  <a:srgbClr val="000099"/>
                </a:solidFill>
                <a:latin typeface="宋体" pitchFamily="2" charset="-122"/>
                <a:ea typeface="宋体" pitchFamily="2" charset="-122"/>
              </a:rPr>
              <a:t>改革发展取得巨大成就但面临新的问题</a:t>
            </a:r>
            <a:endParaRPr lang="zh-CN" altLang="en-US" sz="2400" b="1" dirty="0">
              <a:solidFill>
                <a:srgbClr val="000099"/>
              </a:solidFill>
              <a:latin typeface="宋体" pitchFamily="2" charset="-122"/>
              <a:ea typeface="宋体" pitchFamily="2" charset="-122"/>
            </a:endParaRPr>
          </a:p>
        </p:txBody>
      </p:sp>
      <p:sp>
        <p:nvSpPr>
          <p:cNvPr id="5" name="Oval 3"/>
          <p:cNvSpPr>
            <a:spLocks noChangeArrowheads="1"/>
          </p:cNvSpPr>
          <p:nvPr/>
        </p:nvSpPr>
        <p:spPr bwMode="gray">
          <a:xfrm>
            <a:off x="5940425" y="1556395"/>
            <a:ext cx="2136775" cy="2089150"/>
          </a:xfrm>
          <a:prstGeom prst="ellipse">
            <a:avLst/>
          </a:prstGeom>
          <a:solidFill>
            <a:srgbClr val="FF9900">
              <a:alpha val="34509"/>
            </a:srgbClr>
          </a:solidFill>
          <a:ln w="9525" algn="ctr">
            <a:noFill/>
            <a:round/>
          </a:ln>
        </p:spPr>
        <p:txBody>
          <a:bodyPr wrap="none" anchor="ctr"/>
          <a:lstStyle/>
          <a:p>
            <a:endParaRPr lang="zh-CN" altLang="en-US"/>
          </a:p>
        </p:txBody>
      </p:sp>
      <p:sp>
        <p:nvSpPr>
          <p:cNvPr id="6" name="Oval 4"/>
          <p:cNvSpPr>
            <a:spLocks noChangeArrowheads="1"/>
          </p:cNvSpPr>
          <p:nvPr/>
        </p:nvSpPr>
        <p:spPr bwMode="gray">
          <a:xfrm>
            <a:off x="6875463" y="2708920"/>
            <a:ext cx="2106612" cy="2087562"/>
          </a:xfrm>
          <a:prstGeom prst="ellipse">
            <a:avLst/>
          </a:prstGeom>
          <a:solidFill>
            <a:srgbClr val="0066CC">
              <a:alpha val="34901"/>
            </a:srgbClr>
          </a:solidFill>
          <a:ln w="9525" algn="ctr">
            <a:noFill/>
            <a:round/>
          </a:ln>
        </p:spPr>
        <p:txBody>
          <a:bodyPr wrap="none" anchor="ctr"/>
          <a:lstStyle/>
          <a:p>
            <a:endParaRPr lang="zh-CN" altLang="en-US"/>
          </a:p>
        </p:txBody>
      </p:sp>
      <p:sp>
        <p:nvSpPr>
          <p:cNvPr id="7" name="Oval 5"/>
          <p:cNvSpPr>
            <a:spLocks noChangeArrowheads="1"/>
          </p:cNvSpPr>
          <p:nvPr/>
        </p:nvSpPr>
        <p:spPr bwMode="gray">
          <a:xfrm>
            <a:off x="5003800" y="2708920"/>
            <a:ext cx="2141538" cy="2087562"/>
          </a:xfrm>
          <a:prstGeom prst="ellipse">
            <a:avLst/>
          </a:prstGeom>
          <a:solidFill>
            <a:srgbClr val="00B050">
              <a:alpha val="34901"/>
            </a:srgbClr>
          </a:solidFill>
          <a:ln w="9525" algn="ctr">
            <a:noFill/>
            <a:round/>
          </a:ln>
        </p:spPr>
        <p:txBody>
          <a:bodyPr wrap="none" anchor="ctr"/>
          <a:lstStyle/>
          <a:p>
            <a:endParaRPr lang="zh-CN" altLang="en-US"/>
          </a:p>
        </p:txBody>
      </p:sp>
      <p:sp>
        <p:nvSpPr>
          <p:cNvPr id="8" name="Text Box 13"/>
          <p:cNvSpPr txBox="1">
            <a:spLocks noChangeArrowheads="1"/>
          </p:cNvSpPr>
          <p:nvPr/>
        </p:nvSpPr>
        <p:spPr bwMode="black">
          <a:xfrm>
            <a:off x="6156325" y="2132657"/>
            <a:ext cx="1824038" cy="831850"/>
          </a:xfrm>
          <a:prstGeom prst="rect">
            <a:avLst/>
          </a:prstGeom>
          <a:noFill/>
          <a:ln w="9525" algn="ctr">
            <a:noFill/>
            <a:miter lim="800000"/>
          </a:ln>
        </p:spPr>
        <p:txBody>
          <a:bodyPr>
            <a:spAutoFit/>
          </a:bodyPr>
          <a:lstStyle/>
          <a:p>
            <a:pPr eaLnBrk="0" hangingPunct="0">
              <a:defRPr/>
            </a:pPr>
            <a:r>
              <a:rPr lang="zh-CN" altLang="zh-CN" sz="2400" b="1" dirty="0">
                <a:solidFill>
                  <a:srgbClr val="C00000"/>
                </a:solidFill>
                <a:effectLst>
                  <a:outerShdw blurRad="38100" dist="38100" dir="2700000" algn="tl">
                    <a:srgbClr val="000000">
                      <a:alpha val="43137"/>
                    </a:srgbClr>
                  </a:outerShdw>
                </a:effectLst>
                <a:latin typeface="仿宋" pitchFamily="49" charset="-122"/>
                <a:ea typeface="仿宋" pitchFamily="49" charset="-122"/>
              </a:rPr>
              <a:t>以工业化为主要内容</a:t>
            </a:r>
            <a:r>
              <a:rPr lang="zh-CN" altLang="en-US" sz="2400" b="1" dirty="0">
                <a:solidFill>
                  <a:srgbClr val="C00000"/>
                </a:solidFill>
                <a:effectLst>
                  <a:outerShdw blurRad="38100" dist="38100" dir="2700000" algn="tl">
                    <a:srgbClr val="000000">
                      <a:alpha val="43137"/>
                    </a:srgbClr>
                  </a:outerShdw>
                </a:effectLst>
                <a:latin typeface="仿宋" pitchFamily="49" charset="-122"/>
                <a:ea typeface="仿宋" pitchFamily="49" charset="-122"/>
              </a:rPr>
              <a:t>；</a:t>
            </a:r>
            <a:endParaRPr lang="en-US" altLang="zh-CN" sz="2400" dirty="0">
              <a:solidFill>
                <a:srgbClr val="C00000"/>
              </a:solidFill>
              <a:ea typeface="宋体" pitchFamily="2" charset="-122"/>
            </a:endParaRPr>
          </a:p>
        </p:txBody>
      </p:sp>
      <p:sp>
        <p:nvSpPr>
          <p:cNvPr id="9" name="Text Box 14"/>
          <p:cNvSpPr txBox="1">
            <a:spLocks noChangeArrowheads="1"/>
          </p:cNvSpPr>
          <p:nvPr/>
        </p:nvSpPr>
        <p:spPr bwMode="black">
          <a:xfrm>
            <a:off x="4932363" y="3356620"/>
            <a:ext cx="2087562" cy="831850"/>
          </a:xfrm>
          <a:prstGeom prst="rect">
            <a:avLst/>
          </a:prstGeom>
          <a:noFill/>
          <a:ln w="9525" algn="ctr">
            <a:noFill/>
            <a:miter lim="800000"/>
          </a:ln>
        </p:spPr>
        <p:txBody>
          <a:bodyPr>
            <a:spAutoFit/>
          </a:bodyPr>
          <a:lstStyle/>
          <a:p>
            <a:pPr eaLnBrk="0" hangingPunct="0">
              <a:defRPr/>
            </a:pPr>
            <a:r>
              <a:rPr lang="zh-CN" altLang="zh-CN" sz="2400" b="1" dirty="0">
                <a:solidFill>
                  <a:srgbClr val="C00000"/>
                </a:solidFill>
                <a:effectLst>
                  <a:outerShdw blurRad="38100" dist="38100" dir="2700000" algn="tl">
                    <a:srgbClr val="000000">
                      <a:alpha val="43137"/>
                    </a:srgbClr>
                  </a:outerShdw>
                </a:effectLst>
                <a:latin typeface="仿宋" pitchFamily="49" charset="-122"/>
                <a:ea typeface="仿宋" pitchFamily="49" charset="-122"/>
              </a:rPr>
              <a:t>以经济增长为基本取向</a:t>
            </a:r>
            <a:r>
              <a:rPr lang="zh-CN" altLang="en-US" sz="2400" b="1" dirty="0">
                <a:solidFill>
                  <a:srgbClr val="C00000"/>
                </a:solidFill>
                <a:effectLst>
                  <a:outerShdw blurRad="38100" dist="38100" dir="2700000" algn="tl">
                    <a:srgbClr val="000000">
                      <a:alpha val="43137"/>
                    </a:srgbClr>
                  </a:outerShdw>
                </a:effectLst>
                <a:latin typeface="仿宋" pitchFamily="49" charset="-122"/>
                <a:ea typeface="仿宋" pitchFamily="49" charset="-122"/>
              </a:rPr>
              <a:t>；</a:t>
            </a:r>
            <a:endParaRPr lang="en-US" altLang="zh-CN" sz="2400" b="1" dirty="0">
              <a:solidFill>
                <a:srgbClr val="C00000"/>
              </a:solidFill>
              <a:effectLst>
                <a:outerShdw blurRad="38100" dist="38100" dir="2700000" algn="tl">
                  <a:srgbClr val="000000">
                    <a:alpha val="43137"/>
                  </a:srgbClr>
                </a:outerShdw>
              </a:effectLst>
              <a:latin typeface="仿宋" pitchFamily="49" charset="-122"/>
              <a:ea typeface="仿宋" pitchFamily="49" charset="-122"/>
            </a:endParaRPr>
          </a:p>
        </p:txBody>
      </p:sp>
      <p:sp>
        <p:nvSpPr>
          <p:cNvPr id="10" name="Text Box 15"/>
          <p:cNvSpPr txBox="1">
            <a:spLocks noChangeArrowheads="1"/>
          </p:cNvSpPr>
          <p:nvPr/>
        </p:nvSpPr>
        <p:spPr bwMode="black">
          <a:xfrm>
            <a:off x="7019925" y="3356620"/>
            <a:ext cx="2124075" cy="831850"/>
          </a:xfrm>
          <a:prstGeom prst="rect">
            <a:avLst/>
          </a:prstGeom>
          <a:noFill/>
          <a:ln w="9525" algn="ctr">
            <a:noFill/>
            <a:miter lim="800000"/>
          </a:ln>
        </p:spPr>
        <p:txBody>
          <a:bodyPr>
            <a:spAutoFit/>
          </a:bodyPr>
          <a:lstStyle/>
          <a:p>
            <a:pPr eaLnBrk="0" hangingPunct="0">
              <a:defRPr/>
            </a:pPr>
            <a:r>
              <a:rPr lang="zh-CN" altLang="zh-CN" sz="2400" b="1" dirty="0">
                <a:solidFill>
                  <a:srgbClr val="C00000"/>
                </a:solidFill>
                <a:effectLst>
                  <a:outerShdw blurRad="38100" dist="38100" dir="2700000" algn="tl">
                    <a:srgbClr val="000000">
                      <a:alpha val="43137"/>
                    </a:srgbClr>
                  </a:outerShdw>
                </a:effectLst>
                <a:latin typeface="仿宋" pitchFamily="49" charset="-122"/>
                <a:ea typeface="仿宋" pitchFamily="49" charset="-122"/>
              </a:rPr>
              <a:t>以政府主导为主要方式</a:t>
            </a:r>
            <a:r>
              <a:rPr lang="zh-CN" altLang="en-US" sz="2400" b="1" dirty="0">
                <a:solidFill>
                  <a:srgbClr val="C00000"/>
                </a:solidFill>
                <a:effectLst>
                  <a:outerShdw blurRad="38100" dist="38100" dir="2700000" algn="tl">
                    <a:srgbClr val="000000">
                      <a:alpha val="43137"/>
                    </a:srgbClr>
                  </a:outerShdw>
                </a:effectLst>
                <a:latin typeface="仿宋" pitchFamily="49" charset="-122"/>
                <a:ea typeface="仿宋" pitchFamily="49" charset="-122"/>
              </a:rPr>
              <a:t>。</a:t>
            </a:r>
            <a:endParaRPr lang="en-US" altLang="zh-CN" sz="2400" b="1" dirty="0">
              <a:solidFill>
                <a:srgbClr val="C00000"/>
              </a:solidFill>
              <a:effectLst>
                <a:outerShdw blurRad="38100" dist="38100" dir="2700000" algn="tl">
                  <a:srgbClr val="000000">
                    <a:alpha val="43137"/>
                  </a:srgbClr>
                </a:outerShdw>
              </a:effectLst>
              <a:latin typeface="仿宋" pitchFamily="49" charset="-122"/>
              <a:ea typeface="仿宋" pitchFamily="49" charset="-122"/>
            </a:endParaRPr>
          </a:p>
        </p:txBody>
      </p:sp>
      <p:sp>
        <p:nvSpPr>
          <p:cNvPr id="11" name="内容占位符 2"/>
          <p:cNvSpPr txBox="1"/>
          <p:nvPr/>
        </p:nvSpPr>
        <p:spPr bwMode="auto">
          <a:xfrm>
            <a:off x="683568" y="1916832"/>
            <a:ext cx="4896544" cy="576064"/>
          </a:xfrm>
          <a:prstGeom prst="rect">
            <a:avLst/>
          </a:prstGeom>
          <a:noFill/>
          <a:ln w="9525">
            <a:noFill/>
            <a:miter lim="800000"/>
          </a:ln>
        </p:spPr>
        <p:txBody>
          <a:bodyPr vert="horz" wrap="square" lIns="91440" tIns="45720" rIns="91440" bIns="45720" numCol="1" anchor="t" anchorCtr="0" compatLnSpc="1"/>
          <a:lstStyle/>
          <a:p>
            <a:pPr marL="93980" marR="0" lvl="0" indent="-93980" algn="l" defTabSz="914400" rtl="0" eaLnBrk="1" fontAlgn="base" latinLnBrk="0" hangingPunct="1">
              <a:lnSpc>
                <a:spcPct val="100000"/>
              </a:lnSpc>
              <a:spcBef>
                <a:spcPct val="20000"/>
              </a:spcBef>
              <a:spcAft>
                <a:spcPct val="0"/>
              </a:spcAft>
              <a:buClr>
                <a:schemeClr val="accent2"/>
              </a:buClr>
              <a:buSzTx/>
              <a:buFont typeface="Wingdings" pitchFamily="2" charset="2"/>
              <a:buChar char="o"/>
              <a:defRPr/>
            </a:pPr>
            <a:r>
              <a:rPr kumimoji="0" lang="zh-CN" altLang="zh-CN" sz="2000" b="1" i="0" u="none" strike="noStrike" kern="0" cap="none" spc="0" normalizeH="0" baseline="0" noProof="0" dirty="0" smtClean="0">
                <a:ln>
                  <a:noFill/>
                </a:ln>
                <a:solidFill>
                  <a:srgbClr val="000099"/>
                </a:solidFill>
                <a:effectLst/>
                <a:uLnTx/>
                <a:uFillTx/>
                <a:latin typeface="仿宋" pitchFamily="49" charset="-122"/>
                <a:ea typeface="仿宋" pitchFamily="49" charset="-122"/>
                <a:cs typeface="+mn-cs"/>
              </a:rPr>
              <a:t>三十年来中国已经形成的发展模式是：</a:t>
            </a:r>
            <a:endParaRPr kumimoji="0" lang="zh-CN" altLang="zh-CN" sz="2000" b="1" i="0" u="none" strike="noStrike" kern="0" cap="none" spc="0" normalizeH="0" baseline="0" noProof="0" dirty="0" smtClean="0">
              <a:ln>
                <a:noFill/>
              </a:ln>
              <a:solidFill>
                <a:srgbClr val="000099"/>
              </a:solidFill>
              <a:effectLst/>
              <a:uLnTx/>
              <a:uFillTx/>
              <a:latin typeface="仿宋" pitchFamily="49" charset="-122"/>
              <a:ea typeface="仿宋" pitchFamily="49" charset="-122"/>
              <a:cs typeface="+mn-cs"/>
            </a:endParaRPr>
          </a:p>
        </p:txBody>
      </p:sp>
      <p:sp>
        <p:nvSpPr>
          <p:cNvPr id="12" name="TextBox 11"/>
          <p:cNvSpPr txBox="1">
            <a:spLocks noChangeArrowheads="1"/>
          </p:cNvSpPr>
          <p:nvPr/>
        </p:nvSpPr>
        <p:spPr bwMode="auto">
          <a:xfrm>
            <a:off x="323528" y="2420888"/>
            <a:ext cx="4320480" cy="1939925"/>
          </a:xfrm>
          <a:prstGeom prst="rect">
            <a:avLst/>
          </a:prstGeom>
          <a:noFill/>
          <a:ln w="9525">
            <a:noFill/>
            <a:miter lim="800000"/>
          </a:ln>
        </p:spPr>
        <p:txBody>
          <a:bodyPr wrap="square">
            <a:spAutoFit/>
          </a:bodyPr>
          <a:lstStyle/>
          <a:p>
            <a:pPr>
              <a:buClr>
                <a:srgbClr val="C00000"/>
              </a:buClr>
              <a:buFont typeface="Wingdings" pitchFamily="2" charset="2"/>
              <a:buChar char="p"/>
            </a:pPr>
            <a:r>
              <a:rPr lang="zh-CN" altLang="zh-CN" sz="2000" b="1" dirty="0">
                <a:solidFill>
                  <a:srgbClr val="000099"/>
                </a:solidFill>
                <a:latin typeface="仿宋" pitchFamily="49" charset="-122"/>
                <a:ea typeface="仿宋" pitchFamily="49" charset="-122"/>
              </a:rPr>
              <a:t>这种发展模式及其相应的体制将中国从一个落后贫穷国家带入初步小康的中等收入国家。</a:t>
            </a:r>
            <a:endParaRPr lang="en-US" altLang="zh-CN" sz="2000" b="1" dirty="0">
              <a:solidFill>
                <a:srgbClr val="000099"/>
              </a:solidFill>
              <a:latin typeface="仿宋" pitchFamily="49" charset="-122"/>
              <a:ea typeface="仿宋" pitchFamily="49" charset="-122"/>
            </a:endParaRPr>
          </a:p>
          <a:p>
            <a:pPr>
              <a:buClr>
                <a:srgbClr val="C00000"/>
              </a:buClr>
              <a:buFont typeface="Wingdings" pitchFamily="2" charset="2"/>
              <a:buChar char="p"/>
            </a:pPr>
            <a:r>
              <a:rPr lang="zh-CN" altLang="zh-CN" sz="2000" b="1" dirty="0">
                <a:solidFill>
                  <a:srgbClr val="000099"/>
                </a:solidFill>
                <a:latin typeface="仿宋" pitchFamily="49" charset="-122"/>
                <a:ea typeface="仿宋" pitchFamily="49" charset="-122"/>
              </a:rPr>
              <a:t>这种</a:t>
            </a:r>
            <a:r>
              <a:rPr lang="zh-CN" altLang="en-US" sz="2000" b="1" dirty="0">
                <a:solidFill>
                  <a:srgbClr val="000099"/>
                </a:solidFill>
                <a:latin typeface="仿宋" pitchFamily="49" charset="-122"/>
                <a:ea typeface="仿宋" pitchFamily="49" charset="-122"/>
              </a:rPr>
              <a:t>发展</a:t>
            </a:r>
            <a:r>
              <a:rPr lang="zh-CN" altLang="zh-CN" sz="2000" b="1" dirty="0">
                <a:solidFill>
                  <a:srgbClr val="000099"/>
                </a:solidFill>
                <a:latin typeface="仿宋" pitchFamily="49" charset="-122"/>
                <a:ea typeface="仿宋" pitchFamily="49" charset="-122"/>
              </a:rPr>
              <a:t>模式</a:t>
            </a:r>
            <a:r>
              <a:rPr lang="zh-CN" altLang="en-US" sz="2000" b="1" dirty="0">
                <a:solidFill>
                  <a:srgbClr val="000099"/>
                </a:solidFill>
                <a:latin typeface="仿宋" pitchFamily="49" charset="-122"/>
                <a:ea typeface="仿宋" pitchFamily="49" charset="-122"/>
              </a:rPr>
              <a:t>带来了日益严重的环境</a:t>
            </a:r>
            <a:r>
              <a:rPr lang="zh-CN" altLang="en-US" sz="2000" b="1" dirty="0" smtClean="0">
                <a:solidFill>
                  <a:srgbClr val="000099"/>
                </a:solidFill>
                <a:latin typeface="仿宋" pitchFamily="49" charset="-122"/>
                <a:ea typeface="仿宋" pitchFamily="49" charset="-122"/>
              </a:rPr>
              <a:t>和社会问题</a:t>
            </a:r>
            <a:r>
              <a:rPr lang="zh-CN" altLang="zh-CN" sz="2000" b="1" dirty="0">
                <a:solidFill>
                  <a:srgbClr val="000099"/>
                </a:solidFill>
                <a:latin typeface="仿宋" pitchFamily="49" charset="-122"/>
                <a:ea typeface="仿宋" pitchFamily="49" charset="-122"/>
              </a:rPr>
              <a:t>。 </a:t>
            </a:r>
            <a:endParaRPr lang="en-US" altLang="zh-CN" sz="2000" b="1" dirty="0">
              <a:solidFill>
                <a:srgbClr val="000099"/>
              </a:solidFill>
              <a:latin typeface="仿宋" pitchFamily="49" charset="-122"/>
              <a:ea typeface="仿宋" pitchFamily="49" charset="-122"/>
            </a:endParaRPr>
          </a:p>
          <a:p>
            <a:endParaRPr lang="zh-CN" altLang="en-US" sz="2000" dirty="0">
              <a:solidFill>
                <a:srgbClr val="000099"/>
              </a:solidFill>
            </a:endParaRPr>
          </a:p>
        </p:txBody>
      </p:sp>
      <p:pic>
        <p:nvPicPr>
          <p:cNvPr id="13" name="Picture 4" descr="c:\users\lenovo\appdata\roaming\360se6\USERDA~1\Temp\U_1112~1.JPG"/>
          <p:cNvPicPr>
            <a:picLocks noChangeAspect="1" noChangeArrowheads="1"/>
          </p:cNvPicPr>
          <p:nvPr/>
        </p:nvPicPr>
        <p:blipFill>
          <a:blip r:embed="rId1" cstate="print"/>
          <a:srcRect/>
          <a:stretch>
            <a:fillRect/>
          </a:stretch>
        </p:blipFill>
        <p:spPr bwMode="auto">
          <a:xfrm>
            <a:off x="179512" y="4149080"/>
            <a:ext cx="4211960" cy="2708920"/>
          </a:xfrm>
          <a:prstGeom prst="rect">
            <a:avLst/>
          </a:prstGeom>
          <a:noFill/>
          <a:ln w="9525">
            <a:noFill/>
            <a:miter lim="800000"/>
            <a:headEnd/>
            <a:tailEnd/>
          </a:ln>
        </p:spPr>
      </p:pic>
      <p:sp>
        <p:nvSpPr>
          <p:cNvPr id="14" name="TextBox 13"/>
          <p:cNvSpPr txBox="1">
            <a:spLocks noChangeArrowheads="1"/>
          </p:cNvSpPr>
          <p:nvPr/>
        </p:nvSpPr>
        <p:spPr bwMode="auto">
          <a:xfrm>
            <a:off x="4643438" y="5084763"/>
            <a:ext cx="4249737" cy="708025"/>
          </a:xfrm>
          <a:prstGeom prst="rect">
            <a:avLst/>
          </a:prstGeom>
          <a:noFill/>
          <a:ln w="9525">
            <a:noFill/>
            <a:miter lim="800000"/>
          </a:ln>
        </p:spPr>
        <p:txBody>
          <a:bodyPr>
            <a:spAutoFit/>
          </a:bodyPr>
          <a:lstStyle/>
          <a:p>
            <a:pPr>
              <a:buClr>
                <a:srgbClr val="C00000"/>
              </a:buClr>
              <a:buFont typeface="Wingdings" pitchFamily="2" charset="2"/>
              <a:buChar char="p"/>
            </a:pPr>
            <a:r>
              <a:rPr lang="zh-CN" altLang="en-US" sz="2000" b="1" dirty="0">
                <a:solidFill>
                  <a:srgbClr val="000099"/>
                </a:solidFill>
                <a:latin typeface="仿宋" pitchFamily="49" charset="-122"/>
                <a:ea typeface="仿宋" pitchFamily="49" charset="-122"/>
              </a:rPr>
              <a:t>转变发展方式和实现公平正义。</a:t>
            </a:r>
            <a:r>
              <a:rPr lang="zh-CN" altLang="zh-CN" sz="2000" b="1" dirty="0">
                <a:solidFill>
                  <a:srgbClr val="000099"/>
                </a:solidFill>
                <a:latin typeface="仿宋" pitchFamily="49" charset="-122"/>
                <a:ea typeface="仿宋" pitchFamily="49" charset="-122"/>
              </a:rPr>
              <a:t> </a:t>
            </a:r>
            <a:endParaRPr lang="zh-CN" altLang="zh-CN" sz="2000" b="1" dirty="0">
              <a:solidFill>
                <a:srgbClr val="000099"/>
              </a:solidFill>
              <a:latin typeface="仿宋" pitchFamily="49" charset="-122"/>
              <a:ea typeface="仿宋" pitchFamily="49" charset="-122"/>
            </a:endParaRPr>
          </a:p>
          <a:p>
            <a:endParaRPr lang="zh-CN" altLang="en-US" sz="2000" dirty="0"/>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additive="base">
                                        <p:cTn id="16" dur="500" fill="hold"/>
                                        <p:tgtEl>
                                          <p:spTgt spid="5"/>
                                        </p:tgtEl>
                                        <p:attrNameLst>
                                          <p:attrName>ppt_x</p:attrName>
                                        </p:attrNameLst>
                                      </p:cBhvr>
                                      <p:tavLst>
                                        <p:tav tm="0">
                                          <p:val>
                                            <p:strVal val="#ppt_x"/>
                                          </p:val>
                                        </p:tav>
                                        <p:tav tm="100000">
                                          <p:val>
                                            <p:strVal val="#ppt_x"/>
                                          </p:val>
                                        </p:tav>
                                      </p:tavLst>
                                    </p:anim>
                                    <p:anim calcmode="lin" valueType="num">
                                      <p:cBhvr additive="base">
                                        <p:cTn id="17" dur="500" fill="hold"/>
                                        <p:tgtEl>
                                          <p:spTgt spid="5"/>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additive="base">
                                        <p:cTn id="20" dur="500" fill="hold"/>
                                        <p:tgtEl>
                                          <p:spTgt spid="9"/>
                                        </p:tgtEl>
                                        <p:attrNameLst>
                                          <p:attrName>ppt_x</p:attrName>
                                        </p:attrNameLst>
                                      </p:cBhvr>
                                      <p:tavLst>
                                        <p:tav tm="0">
                                          <p:val>
                                            <p:strVal val="#ppt_x"/>
                                          </p:val>
                                        </p:tav>
                                        <p:tav tm="100000">
                                          <p:val>
                                            <p:strVal val="#ppt_x"/>
                                          </p:val>
                                        </p:tav>
                                      </p:tavLst>
                                    </p:anim>
                                    <p:anim calcmode="lin" valueType="num">
                                      <p:cBhvr additive="base">
                                        <p:cTn id="21" dur="500" fill="hold"/>
                                        <p:tgtEl>
                                          <p:spTgt spid="9"/>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ppt_x"/>
                                          </p:val>
                                        </p:tav>
                                        <p:tav tm="100000">
                                          <p:val>
                                            <p:strVal val="#ppt_x"/>
                                          </p:val>
                                        </p:tav>
                                      </p:tavLst>
                                    </p:anim>
                                    <p:anim calcmode="lin" valueType="num">
                                      <p:cBhvr additive="base">
                                        <p:cTn id="29" dur="500" fill="hold"/>
                                        <p:tgtEl>
                                          <p:spTgt spid="10"/>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additive="base">
                                        <p:cTn id="32" dur="500" fill="hold"/>
                                        <p:tgtEl>
                                          <p:spTgt spid="6"/>
                                        </p:tgtEl>
                                        <p:attrNameLst>
                                          <p:attrName>ppt_x</p:attrName>
                                        </p:attrNameLst>
                                      </p:cBhvr>
                                      <p:tavLst>
                                        <p:tav tm="0">
                                          <p:val>
                                            <p:strVal val="#ppt_x"/>
                                          </p:val>
                                        </p:tav>
                                        <p:tav tm="100000">
                                          <p:val>
                                            <p:strVal val="#ppt_x"/>
                                          </p:val>
                                        </p:tav>
                                      </p:tavLst>
                                    </p:anim>
                                    <p:anim calcmode="lin" valueType="num">
                                      <p:cBhvr additive="base">
                                        <p:cTn id="33" dur="500" fill="hold"/>
                                        <p:tgtEl>
                                          <p:spTgt spid="6"/>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 calcmode="lin" valueType="num">
                                      <p:cBhvr additive="base">
                                        <p:cTn id="36" dur="500" fill="hold"/>
                                        <p:tgtEl>
                                          <p:spTgt spid="11"/>
                                        </p:tgtEl>
                                        <p:attrNameLst>
                                          <p:attrName>ppt_x</p:attrName>
                                        </p:attrNameLst>
                                      </p:cBhvr>
                                      <p:tavLst>
                                        <p:tav tm="0">
                                          <p:val>
                                            <p:strVal val="#ppt_x"/>
                                          </p:val>
                                        </p:tav>
                                        <p:tav tm="100000">
                                          <p:val>
                                            <p:strVal val="#ppt_x"/>
                                          </p:val>
                                        </p:tav>
                                      </p:tavLst>
                                    </p:anim>
                                    <p:anim calcmode="lin" valueType="num">
                                      <p:cBhvr additive="base">
                                        <p:cTn id="3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par>
                                <p:cTn id="48" presetID="2" presetClass="entr" presetSubtype="4" fill="hold" grpId="0" nodeType="with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additive="base">
                                        <p:cTn id="50" dur="500" fill="hold"/>
                                        <p:tgtEl>
                                          <p:spTgt spid="14"/>
                                        </p:tgtEl>
                                        <p:attrNameLst>
                                          <p:attrName>ppt_x</p:attrName>
                                        </p:attrNameLst>
                                      </p:cBhvr>
                                      <p:tavLst>
                                        <p:tav tm="0">
                                          <p:val>
                                            <p:strVal val="#ppt_x"/>
                                          </p:val>
                                        </p:tav>
                                        <p:tav tm="100000">
                                          <p:val>
                                            <p:strVal val="#ppt_x"/>
                                          </p:val>
                                        </p:tav>
                                      </p:tavLst>
                                    </p:anim>
                                    <p:anim calcmode="lin" valueType="num">
                                      <p:cBhvr additive="base">
                                        <p:cTn id="51"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P spid="6" grpId="0" animBg="1"/>
      <p:bldP spid="7" grpId="0" animBg="1"/>
      <p:bldP spid="8" grpId="0"/>
      <p:bldP spid="9" grpId="0"/>
      <p:bldP spid="10" grpId="0"/>
      <p:bldP spid="11" grpId="0"/>
      <p:bldP spid="12" grpId="0"/>
      <p:bldP spid="14" grpId="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sz="3600" dirty="0" smtClean="0"/>
              <a:t>（一）</a:t>
            </a:r>
            <a:r>
              <a:rPr lang="zh-CN" altLang="zh-CN" sz="3600" dirty="0" smtClean="0"/>
              <a:t>坚定理想信念，提高党性觉悟</a:t>
            </a:r>
            <a:endParaRPr lang="zh-CN" altLang="en-US" sz="3600" dirty="0"/>
          </a:p>
        </p:txBody>
      </p:sp>
      <p:sp>
        <p:nvSpPr>
          <p:cNvPr id="3" name="内容占位符 2"/>
          <p:cNvSpPr>
            <a:spLocks noGrp="1"/>
          </p:cNvSpPr>
          <p:nvPr>
            <p:ph idx="1"/>
          </p:nvPr>
        </p:nvSpPr>
        <p:spPr>
          <a:xfrm>
            <a:off x="468313" y="1628775"/>
            <a:ext cx="8280400" cy="720105"/>
          </a:xfrm>
        </p:spPr>
        <p:txBody>
          <a:bodyPr/>
          <a:lstStyle/>
          <a:p>
            <a:r>
              <a:rPr lang="en-US" altLang="zh-CN" sz="2400" b="1" dirty="0" smtClean="0">
                <a:solidFill>
                  <a:srgbClr val="000099"/>
                </a:solidFill>
                <a:latin typeface="宋体" pitchFamily="2" charset="-122"/>
                <a:ea typeface="宋体" pitchFamily="2" charset="-122"/>
              </a:rPr>
              <a:t>1.</a:t>
            </a:r>
            <a:r>
              <a:rPr lang="zh-CN" altLang="en-US" sz="2400" b="1" dirty="0" smtClean="0">
                <a:solidFill>
                  <a:srgbClr val="000099"/>
                </a:solidFill>
                <a:latin typeface="宋体" pitchFamily="2" charset="-122"/>
                <a:ea typeface="宋体" pitchFamily="2" charset="-122"/>
              </a:rPr>
              <a:t>理想信念和道德追求是共产党人的根本</a:t>
            </a:r>
            <a:endParaRPr lang="en-US" altLang="zh-CN" sz="2400" b="1" dirty="0" smtClean="0">
              <a:solidFill>
                <a:srgbClr val="000099"/>
              </a:solidFill>
              <a:latin typeface="宋体" pitchFamily="2" charset="-122"/>
              <a:ea typeface="宋体" pitchFamily="2" charset="-122"/>
            </a:endParaRPr>
          </a:p>
          <a:p>
            <a:endParaRPr lang="zh-CN" altLang="en-US" sz="2000" b="1" dirty="0">
              <a:solidFill>
                <a:srgbClr val="000099"/>
              </a:solidFill>
              <a:latin typeface="仿宋" pitchFamily="49" charset="-122"/>
              <a:ea typeface="仿宋" pitchFamily="49" charset="-122"/>
            </a:endParaRPr>
          </a:p>
        </p:txBody>
      </p:sp>
      <p:sp>
        <p:nvSpPr>
          <p:cNvPr id="4" name="矩形 3"/>
          <p:cNvSpPr/>
          <p:nvPr/>
        </p:nvSpPr>
        <p:spPr>
          <a:xfrm>
            <a:off x="539552" y="3284984"/>
            <a:ext cx="8064896" cy="2062103"/>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共产党人的根本，就是对马克思主义的信仰，对共产主义和社会主义的信念，对党和人民的忠诚。</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如果理想信念动摇，就会精神懈怠、意志消沉，淡化党的观念、漠视党的纪律，最终滑向违纪甚至违法。</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全面从严治党，光靠纪律是守不住的，必须立根固本，树立高尚精神追求，筑牢思想道德防线。</a:t>
            </a:r>
            <a:endParaRPr lang="en-US" altLang="zh-CN" sz="2000" b="1" dirty="0" smtClean="0">
              <a:solidFill>
                <a:srgbClr val="000099"/>
              </a:solidFill>
              <a:latin typeface="仿宋" pitchFamily="49" charset="-122"/>
              <a:ea typeface="仿宋" pitchFamily="49" charset="-122"/>
            </a:endParaRPr>
          </a:p>
        </p:txBody>
      </p:sp>
      <p:sp>
        <p:nvSpPr>
          <p:cNvPr id="5" name="矩形 4"/>
          <p:cNvSpPr/>
          <p:nvPr/>
        </p:nvSpPr>
        <p:spPr>
          <a:xfrm>
            <a:off x="539552" y="2420888"/>
            <a:ext cx="7848872" cy="400110"/>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zh-CN" sz="2000" b="1" dirty="0" smtClean="0">
                <a:solidFill>
                  <a:srgbClr val="000099"/>
                </a:solidFill>
                <a:latin typeface="仿宋" pitchFamily="49" charset="-122"/>
                <a:ea typeface="仿宋" pitchFamily="49" charset="-122"/>
              </a:rPr>
              <a:t>以德治党的“德”，就是党的理想信念宗旨、优良传统作风</a:t>
            </a:r>
            <a:endParaRPr lang="zh-CN" altLang="en-US"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矩形 6"/>
          <p:cNvSpPr>
            <a:spLocks noChangeArrowheads="1"/>
          </p:cNvSpPr>
          <p:nvPr/>
        </p:nvSpPr>
        <p:spPr bwMode="auto">
          <a:xfrm>
            <a:off x="323528" y="332656"/>
            <a:ext cx="7344816" cy="830997"/>
          </a:xfrm>
          <a:prstGeom prst="rect">
            <a:avLst/>
          </a:prstGeom>
          <a:noFill/>
          <a:ln w="9525">
            <a:noFill/>
            <a:miter lim="800000"/>
          </a:ln>
        </p:spPr>
        <p:txBody>
          <a:bodyPr wrap="square">
            <a:spAutoFit/>
          </a:bodyPr>
          <a:lstStyle/>
          <a:p>
            <a:pPr>
              <a:buClr>
                <a:srgbClr val="C00000"/>
              </a:buClr>
              <a:buFont typeface="Wingdings" pitchFamily="2" charset="2"/>
              <a:buChar char="p"/>
            </a:pPr>
            <a:r>
              <a:rPr lang="en-US" altLang="zh-CN" sz="2400" b="1" dirty="0">
                <a:solidFill>
                  <a:srgbClr val="000099"/>
                </a:solidFill>
                <a:latin typeface="宋体" pitchFamily="2" charset="-122"/>
                <a:ea typeface="宋体" pitchFamily="2" charset="-122"/>
              </a:rPr>
              <a:t>2015</a:t>
            </a:r>
            <a:r>
              <a:rPr lang="zh-CN" altLang="zh-CN" sz="2400" b="1" dirty="0">
                <a:solidFill>
                  <a:srgbClr val="000099"/>
                </a:solidFill>
                <a:latin typeface="宋体" pitchFamily="2" charset="-122"/>
                <a:ea typeface="宋体" pitchFamily="2" charset="-122"/>
              </a:rPr>
              <a:t>年</a:t>
            </a:r>
            <a:r>
              <a:rPr lang="en-US" altLang="zh-CN" sz="2400" b="1" dirty="0">
                <a:solidFill>
                  <a:srgbClr val="000099"/>
                </a:solidFill>
                <a:latin typeface="宋体" pitchFamily="2" charset="-122"/>
                <a:ea typeface="宋体" pitchFamily="2" charset="-122"/>
              </a:rPr>
              <a:t>2</a:t>
            </a:r>
            <a:r>
              <a:rPr lang="zh-CN" altLang="zh-CN" sz="2400" b="1" dirty="0">
                <a:solidFill>
                  <a:srgbClr val="000099"/>
                </a:solidFill>
                <a:latin typeface="宋体" pitchFamily="2" charset="-122"/>
                <a:ea typeface="宋体" pitchFamily="2" charset="-122"/>
              </a:rPr>
              <a:t>月</a:t>
            </a:r>
            <a:r>
              <a:rPr lang="en-US" altLang="zh-CN" sz="2400" b="1" dirty="0">
                <a:solidFill>
                  <a:srgbClr val="000099"/>
                </a:solidFill>
                <a:latin typeface="宋体" pitchFamily="2" charset="-122"/>
                <a:ea typeface="宋体" pitchFamily="2" charset="-122"/>
              </a:rPr>
              <a:t>6</a:t>
            </a:r>
            <a:r>
              <a:rPr lang="zh-CN" altLang="zh-CN" sz="2400" b="1" dirty="0">
                <a:solidFill>
                  <a:srgbClr val="000099"/>
                </a:solidFill>
                <a:latin typeface="宋体" pitchFamily="2" charset="-122"/>
                <a:ea typeface="宋体" pitchFamily="2" charset="-122"/>
              </a:rPr>
              <a:t>日《光明日报》《一位财政部长的两份遗嘱》</a:t>
            </a:r>
            <a:r>
              <a:rPr lang="zh-CN" altLang="en-US" sz="2400" b="1" dirty="0">
                <a:solidFill>
                  <a:srgbClr val="000099"/>
                </a:solidFill>
                <a:latin typeface="宋体" pitchFamily="2" charset="-122"/>
                <a:ea typeface="宋体" pitchFamily="2" charset="-122"/>
              </a:rPr>
              <a:t>：</a:t>
            </a:r>
            <a:endParaRPr lang="zh-CN" altLang="en-US" sz="2400" b="1" dirty="0">
              <a:solidFill>
                <a:srgbClr val="000099"/>
              </a:solidFill>
              <a:latin typeface="宋体" pitchFamily="2" charset="-122"/>
              <a:ea typeface="宋体" pitchFamily="2" charset="-122"/>
            </a:endParaRPr>
          </a:p>
        </p:txBody>
      </p:sp>
      <p:sp>
        <p:nvSpPr>
          <p:cNvPr id="8" name="矩形 7"/>
          <p:cNvSpPr>
            <a:spLocks noChangeArrowheads="1"/>
          </p:cNvSpPr>
          <p:nvPr/>
        </p:nvSpPr>
        <p:spPr bwMode="auto">
          <a:xfrm>
            <a:off x="251520" y="1412776"/>
            <a:ext cx="4536504" cy="5222329"/>
          </a:xfrm>
          <a:prstGeom prst="rect">
            <a:avLst/>
          </a:prstGeom>
          <a:noFill/>
          <a:ln w="9525">
            <a:noFill/>
            <a:miter lim="800000"/>
          </a:ln>
        </p:spPr>
        <p:txBody>
          <a:bodyPr wrap="square">
            <a:spAutoFit/>
          </a:bodyPr>
          <a:lstStyle/>
          <a:p>
            <a:pPr>
              <a:buClr>
                <a:srgbClr val="C00000"/>
              </a:buClr>
              <a:buFont typeface="Wingdings" pitchFamily="2" charset="2"/>
              <a:buChar char="p"/>
            </a:pPr>
            <a:r>
              <a:rPr lang="zh-CN" altLang="en-US" b="1" dirty="0">
                <a:solidFill>
                  <a:srgbClr val="000099"/>
                </a:solidFill>
                <a:latin typeface="仿宋" pitchFamily="49" charset="-122"/>
                <a:ea typeface="仿宋" pitchFamily="49" charset="-122"/>
              </a:rPr>
              <a:t>“遗嘱 </a:t>
            </a:r>
            <a:endParaRPr lang="en-US" altLang="zh-CN" b="1" dirty="0">
              <a:solidFill>
                <a:srgbClr val="000099"/>
              </a:solidFill>
              <a:latin typeface="仿宋" pitchFamily="49" charset="-122"/>
              <a:ea typeface="仿宋" pitchFamily="49" charset="-122"/>
            </a:endParaRPr>
          </a:p>
          <a:p>
            <a:pPr>
              <a:buClr>
                <a:srgbClr val="C00000"/>
              </a:buClr>
            </a:pPr>
            <a:r>
              <a:rPr lang="en-US" altLang="zh-CN" b="1" dirty="0">
                <a:solidFill>
                  <a:srgbClr val="000099"/>
                </a:solidFill>
                <a:latin typeface="仿宋" pitchFamily="49" charset="-122"/>
                <a:ea typeface="仿宋" pitchFamily="49" charset="-122"/>
              </a:rPr>
              <a:t>    </a:t>
            </a:r>
            <a:r>
              <a:rPr lang="zh-CN" altLang="zh-CN" b="1" dirty="0">
                <a:solidFill>
                  <a:srgbClr val="000099"/>
                </a:solidFill>
                <a:latin typeface="仿宋" pitchFamily="49" charset="-122"/>
                <a:ea typeface="仿宋" pitchFamily="49" charset="-122"/>
              </a:rPr>
              <a:t>我参加革命成为一个无产者，从没有想过购置私产留给后代。因此，我决定不购买财政部分配给我的万寿路西街甲</a:t>
            </a:r>
            <a:r>
              <a:rPr lang="en-US" altLang="zh-CN" b="1" dirty="0">
                <a:solidFill>
                  <a:srgbClr val="000099"/>
                </a:solidFill>
                <a:latin typeface="仿宋" pitchFamily="49" charset="-122"/>
                <a:ea typeface="仿宋" pitchFamily="49" charset="-122"/>
              </a:rPr>
              <a:t>11</a:t>
            </a:r>
            <a:r>
              <a:rPr lang="zh-CN" altLang="zh-CN" b="1" dirty="0">
                <a:solidFill>
                  <a:srgbClr val="000099"/>
                </a:solidFill>
                <a:latin typeface="仿宋" pitchFamily="49" charset="-122"/>
                <a:ea typeface="仿宋" pitchFamily="49" charset="-122"/>
              </a:rPr>
              <a:t>号院</a:t>
            </a:r>
            <a:r>
              <a:rPr lang="en-US" altLang="zh-CN" b="1" dirty="0">
                <a:solidFill>
                  <a:srgbClr val="000099"/>
                </a:solidFill>
                <a:latin typeface="仿宋" pitchFamily="49" charset="-122"/>
                <a:ea typeface="仿宋" pitchFamily="49" charset="-122"/>
              </a:rPr>
              <a:t>4</a:t>
            </a:r>
            <a:r>
              <a:rPr lang="zh-CN" altLang="zh-CN" b="1" dirty="0">
                <a:solidFill>
                  <a:srgbClr val="000099"/>
                </a:solidFill>
                <a:latin typeface="仿宋" pitchFamily="49" charset="-122"/>
                <a:ea typeface="仿宋" pitchFamily="49" charset="-122"/>
              </a:rPr>
              <a:t>号楼</a:t>
            </a:r>
            <a:r>
              <a:rPr lang="en-US" altLang="zh-CN" b="1" dirty="0">
                <a:solidFill>
                  <a:srgbClr val="000099"/>
                </a:solidFill>
                <a:latin typeface="仿宋" pitchFamily="49" charset="-122"/>
                <a:ea typeface="仿宋" pitchFamily="49" charset="-122"/>
              </a:rPr>
              <a:t>1101</a:t>
            </a:r>
            <a:r>
              <a:rPr lang="zh-CN" altLang="zh-CN" b="1" dirty="0">
                <a:solidFill>
                  <a:srgbClr val="000099"/>
                </a:solidFill>
                <a:latin typeface="仿宋" pitchFamily="49" charset="-122"/>
                <a:ea typeface="仿宋" pitchFamily="49" charset="-122"/>
              </a:rPr>
              <a:t>、</a:t>
            </a:r>
            <a:r>
              <a:rPr lang="en-US" altLang="zh-CN" b="1" dirty="0">
                <a:solidFill>
                  <a:srgbClr val="000099"/>
                </a:solidFill>
                <a:latin typeface="仿宋" pitchFamily="49" charset="-122"/>
                <a:ea typeface="仿宋" pitchFamily="49" charset="-122"/>
              </a:rPr>
              <a:t>1103</a:t>
            </a:r>
            <a:r>
              <a:rPr lang="zh-CN" altLang="zh-CN" b="1" dirty="0">
                <a:solidFill>
                  <a:srgbClr val="000099"/>
                </a:solidFill>
                <a:latin typeface="仿宋" pitchFamily="49" charset="-122"/>
                <a:ea typeface="仿宋" pitchFamily="49" charset="-122"/>
              </a:rPr>
              <a:t>两单元住房。在我和我的老伴邸力过世后，这两单元住房立即归还财政部。我的子女他们均已由自己所属的工作单位购得住房，不得以任何借口继续占用或承租这两单元住房，更不能以我的名义向财政部谋取任何利益。</a:t>
            </a:r>
            <a:endParaRPr lang="zh-CN" altLang="zh-CN" b="1" dirty="0">
              <a:solidFill>
                <a:srgbClr val="000099"/>
              </a:solidFill>
              <a:latin typeface="仿宋" pitchFamily="49" charset="-122"/>
              <a:ea typeface="仿宋" pitchFamily="49" charset="-122"/>
            </a:endParaRPr>
          </a:p>
          <a:p>
            <a:pPr>
              <a:buClr>
                <a:srgbClr val="C00000"/>
              </a:buClr>
            </a:pPr>
            <a:r>
              <a:rPr lang="en-US" altLang="zh-CN" b="1" dirty="0">
                <a:solidFill>
                  <a:srgbClr val="000099"/>
                </a:solidFill>
                <a:latin typeface="仿宋" pitchFamily="49" charset="-122"/>
                <a:ea typeface="仿宋" pitchFamily="49" charset="-122"/>
              </a:rPr>
              <a:t>  </a:t>
            </a:r>
            <a:r>
              <a:rPr lang="zh-CN" altLang="zh-CN" b="1" dirty="0">
                <a:solidFill>
                  <a:srgbClr val="000099"/>
                </a:solidFill>
                <a:latin typeface="仿宋" pitchFamily="49" charset="-122"/>
                <a:ea typeface="仿宋" pitchFamily="49" charset="-122"/>
              </a:rPr>
              <a:t>我去世后后事从简，不发讣告、不开追悼会，不搞遗体告别，火化后骨灰就地处理不予保留。</a:t>
            </a:r>
            <a:endParaRPr lang="zh-CN" altLang="zh-CN" b="1" dirty="0">
              <a:solidFill>
                <a:srgbClr val="000099"/>
              </a:solidFill>
              <a:latin typeface="仿宋" pitchFamily="49" charset="-122"/>
              <a:ea typeface="仿宋" pitchFamily="49" charset="-122"/>
            </a:endParaRPr>
          </a:p>
          <a:p>
            <a:pPr>
              <a:buClr>
                <a:srgbClr val="C00000"/>
              </a:buClr>
            </a:pPr>
            <a:r>
              <a:rPr lang="en-US" altLang="zh-CN" b="1" dirty="0">
                <a:solidFill>
                  <a:srgbClr val="000099"/>
                </a:solidFill>
                <a:latin typeface="仿宋" pitchFamily="49" charset="-122"/>
                <a:ea typeface="仿宋" pitchFamily="49" charset="-122"/>
              </a:rPr>
              <a:t>  </a:t>
            </a:r>
            <a:r>
              <a:rPr lang="zh-CN" altLang="zh-CN" b="1" dirty="0">
                <a:solidFill>
                  <a:srgbClr val="000099"/>
                </a:solidFill>
                <a:latin typeface="仿宋" pitchFamily="49" charset="-122"/>
                <a:ea typeface="仿宋" pitchFamily="49" charset="-122"/>
              </a:rPr>
              <a:t>立遗嘱人：吴 波</a:t>
            </a:r>
            <a:endParaRPr lang="zh-CN" altLang="zh-CN" b="1" dirty="0">
              <a:solidFill>
                <a:srgbClr val="000099"/>
              </a:solidFill>
              <a:latin typeface="仿宋" pitchFamily="49" charset="-122"/>
              <a:ea typeface="仿宋" pitchFamily="49" charset="-122"/>
            </a:endParaRPr>
          </a:p>
          <a:p>
            <a:pPr>
              <a:buClr>
                <a:srgbClr val="C00000"/>
              </a:buClr>
            </a:pPr>
            <a:r>
              <a:rPr lang="en-US" altLang="zh-CN" b="1" dirty="0">
                <a:solidFill>
                  <a:srgbClr val="000099"/>
                </a:solidFill>
                <a:latin typeface="仿宋" pitchFamily="49" charset="-122"/>
                <a:ea typeface="仿宋" pitchFamily="49" charset="-122"/>
              </a:rPr>
              <a:t>  </a:t>
            </a:r>
            <a:r>
              <a:rPr lang="zh-CN" altLang="zh-CN" b="1" dirty="0">
                <a:solidFill>
                  <a:srgbClr val="000099"/>
                </a:solidFill>
                <a:latin typeface="仿宋" pitchFamily="49" charset="-122"/>
                <a:ea typeface="仿宋" pitchFamily="49" charset="-122"/>
              </a:rPr>
              <a:t>见证人：王沈京、梁志义</a:t>
            </a:r>
            <a:endParaRPr lang="zh-CN" altLang="zh-CN" b="1" dirty="0">
              <a:solidFill>
                <a:srgbClr val="000099"/>
              </a:solidFill>
              <a:latin typeface="仿宋" pitchFamily="49" charset="-122"/>
              <a:ea typeface="仿宋" pitchFamily="49" charset="-122"/>
            </a:endParaRPr>
          </a:p>
          <a:p>
            <a:pPr>
              <a:buClr>
                <a:srgbClr val="C00000"/>
              </a:buClr>
            </a:pPr>
            <a:r>
              <a:rPr lang="en-US" altLang="zh-CN" b="1" dirty="0">
                <a:solidFill>
                  <a:srgbClr val="000099"/>
                </a:solidFill>
                <a:latin typeface="仿宋" pitchFamily="49" charset="-122"/>
                <a:ea typeface="仿宋" pitchFamily="49" charset="-122"/>
              </a:rPr>
              <a:t>  </a:t>
            </a:r>
            <a:r>
              <a:rPr lang="zh-CN" altLang="zh-CN" b="1" dirty="0">
                <a:solidFill>
                  <a:srgbClr val="000099"/>
                </a:solidFill>
                <a:latin typeface="仿宋" pitchFamily="49" charset="-122"/>
                <a:ea typeface="仿宋" pitchFamily="49" charset="-122"/>
              </a:rPr>
              <a:t>家属：吴本宁、裘企阳、吴威立、吴本立</a:t>
            </a:r>
            <a:endParaRPr lang="zh-CN" altLang="zh-CN" b="1" dirty="0">
              <a:solidFill>
                <a:srgbClr val="000099"/>
              </a:solidFill>
              <a:latin typeface="仿宋" pitchFamily="49" charset="-122"/>
              <a:ea typeface="仿宋" pitchFamily="49" charset="-122"/>
            </a:endParaRPr>
          </a:p>
          <a:p>
            <a:pPr>
              <a:buClr>
                <a:srgbClr val="C00000"/>
              </a:buClr>
            </a:pPr>
            <a:r>
              <a:rPr lang="en-US" altLang="zh-CN" b="1" dirty="0">
                <a:solidFill>
                  <a:srgbClr val="000099"/>
                </a:solidFill>
                <a:latin typeface="仿宋" pitchFamily="49" charset="-122"/>
                <a:ea typeface="仿宋" pitchFamily="49" charset="-122"/>
              </a:rPr>
              <a:t>                     2000</a:t>
            </a:r>
            <a:r>
              <a:rPr lang="zh-CN" altLang="zh-CN" b="1" dirty="0">
                <a:solidFill>
                  <a:srgbClr val="000099"/>
                </a:solidFill>
                <a:latin typeface="仿宋" pitchFamily="49" charset="-122"/>
                <a:ea typeface="仿宋" pitchFamily="49" charset="-122"/>
              </a:rPr>
              <a:t>年</a:t>
            </a:r>
            <a:r>
              <a:rPr lang="en-US" altLang="zh-CN" b="1" dirty="0">
                <a:solidFill>
                  <a:srgbClr val="000099"/>
                </a:solidFill>
                <a:latin typeface="仿宋" pitchFamily="49" charset="-122"/>
                <a:ea typeface="仿宋" pitchFamily="49" charset="-122"/>
              </a:rPr>
              <a:t>10</a:t>
            </a:r>
            <a:r>
              <a:rPr lang="zh-CN" altLang="zh-CN" b="1" dirty="0">
                <a:solidFill>
                  <a:srgbClr val="000099"/>
                </a:solidFill>
                <a:latin typeface="仿宋" pitchFamily="49" charset="-122"/>
                <a:ea typeface="仿宋" pitchFamily="49" charset="-122"/>
              </a:rPr>
              <a:t>月</a:t>
            </a:r>
            <a:r>
              <a:rPr lang="en-US" altLang="zh-CN" b="1" dirty="0">
                <a:solidFill>
                  <a:srgbClr val="000099"/>
                </a:solidFill>
                <a:latin typeface="仿宋" pitchFamily="49" charset="-122"/>
                <a:ea typeface="仿宋" pitchFamily="49" charset="-122"/>
              </a:rPr>
              <a:t>9</a:t>
            </a:r>
            <a:r>
              <a:rPr lang="zh-CN" altLang="zh-CN" b="1" dirty="0">
                <a:solidFill>
                  <a:srgbClr val="000099"/>
                </a:solidFill>
                <a:latin typeface="仿宋" pitchFamily="49" charset="-122"/>
                <a:ea typeface="仿宋" pitchFamily="49" charset="-122"/>
              </a:rPr>
              <a:t>日</a:t>
            </a:r>
            <a:r>
              <a:rPr lang="zh-CN" altLang="en-US" b="1" dirty="0">
                <a:solidFill>
                  <a:srgbClr val="000099"/>
                </a:solidFill>
                <a:latin typeface="仿宋" pitchFamily="49" charset="-122"/>
                <a:ea typeface="仿宋" pitchFamily="49" charset="-122"/>
              </a:rPr>
              <a:t>”</a:t>
            </a:r>
            <a:endParaRPr lang="zh-CN" altLang="en-US" b="1" dirty="0">
              <a:solidFill>
                <a:srgbClr val="000099"/>
              </a:solidFill>
              <a:latin typeface="仿宋" pitchFamily="49" charset="-122"/>
              <a:ea typeface="仿宋" pitchFamily="49" charset="-122"/>
            </a:endParaRPr>
          </a:p>
        </p:txBody>
      </p:sp>
      <p:sp>
        <p:nvSpPr>
          <p:cNvPr id="9" name="Rectangle 1"/>
          <p:cNvSpPr>
            <a:spLocks noChangeArrowheads="1"/>
          </p:cNvSpPr>
          <p:nvPr/>
        </p:nvSpPr>
        <p:spPr bwMode="auto">
          <a:xfrm>
            <a:off x="4932363" y="2010595"/>
            <a:ext cx="3960117" cy="4586757"/>
          </a:xfrm>
          <a:prstGeom prst="rect">
            <a:avLst/>
          </a:prstGeom>
          <a:noFill/>
          <a:ln w="9525">
            <a:noFill/>
            <a:miter lim="800000"/>
          </a:ln>
        </p:spPr>
        <p:txBody>
          <a:bodyPr wrap="square" anchor="ctr">
            <a:spAutoFit/>
          </a:bodyPr>
          <a:lstStyle/>
          <a:p>
            <a:pPr eaLnBrk="0" hangingPunct="0">
              <a:buClr>
                <a:srgbClr val="C00000"/>
              </a:buClr>
              <a:buFont typeface="Wingdings" pitchFamily="2" charset="2"/>
              <a:buChar char="p"/>
            </a:pPr>
            <a:r>
              <a:rPr lang="zh-CN" altLang="en-US" b="1" dirty="0">
                <a:solidFill>
                  <a:srgbClr val="000099"/>
                </a:solidFill>
                <a:latin typeface="仿宋" pitchFamily="49" charset="-122"/>
                <a:ea typeface="仿宋" pitchFamily="49" charset="-122"/>
              </a:rPr>
              <a:t>“</a:t>
            </a:r>
            <a:r>
              <a:rPr lang="zh-CN" altLang="zh-CN" b="1" dirty="0">
                <a:solidFill>
                  <a:srgbClr val="000099"/>
                </a:solidFill>
                <a:latin typeface="仿宋" pitchFamily="49" charset="-122"/>
                <a:ea typeface="仿宋" pitchFamily="49" charset="-122"/>
              </a:rPr>
              <a:t>怀诚同志：</a:t>
            </a:r>
            <a:endParaRPr lang="zh-CN" altLang="zh-CN" b="1" dirty="0">
              <a:solidFill>
                <a:srgbClr val="000099"/>
              </a:solidFill>
              <a:latin typeface="仿宋" pitchFamily="49" charset="-122"/>
              <a:ea typeface="仿宋" pitchFamily="49" charset="-122"/>
            </a:endParaRPr>
          </a:p>
          <a:p>
            <a:pPr eaLnBrk="0" hangingPunct="0">
              <a:buClr>
                <a:srgbClr val="C00000"/>
              </a:buClr>
            </a:pPr>
            <a:r>
              <a:rPr lang="en-US" altLang="zh-CN" b="1" dirty="0">
                <a:solidFill>
                  <a:srgbClr val="000099"/>
                </a:solidFill>
                <a:latin typeface="仿宋" pitchFamily="49" charset="-122"/>
                <a:ea typeface="仿宋" pitchFamily="49" charset="-122"/>
              </a:rPr>
              <a:t>  </a:t>
            </a:r>
            <a:r>
              <a:rPr lang="zh-CN" altLang="zh-CN" b="1" dirty="0">
                <a:solidFill>
                  <a:srgbClr val="000099"/>
                </a:solidFill>
                <a:latin typeface="仿宋" pitchFamily="49" charset="-122"/>
                <a:ea typeface="仿宋" pitchFamily="49" charset="-122"/>
              </a:rPr>
              <a:t>我的后事请按我的遗嘱办理，一切从简。</a:t>
            </a:r>
            <a:endParaRPr lang="zh-CN" altLang="zh-CN" b="1" dirty="0">
              <a:solidFill>
                <a:srgbClr val="000099"/>
              </a:solidFill>
              <a:latin typeface="仿宋" pitchFamily="49" charset="-122"/>
              <a:ea typeface="仿宋" pitchFamily="49" charset="-122"/>
            </a:endParaRPr>
          </a:p>
          <a:p>
            <a:pPr eaLnBrk="0" hangingPunct="0">
              <a:buClr>
                <a:srgbClr val="C00000"/>
              </a:buClr>
            </a:pPr>
            <a:r>
              <a:rPr lang="en-US" altLang="zh-CN" b="1" dirty="0">
                <a:solidFill>
                  <a:srgbClr val="000099"/>
                </a:solidFill>
                <a:latin typeface="仿宋" pitchFamily="49" charset="-122"/>
                <a:ea typeface="仿宋" pitchFamily="49" charset="-122"/>
              </a:rPr>
              <a:t>  </a:t>
            </a:r>
            <a:r>
              <a:rPr lang="zh-CN" altLang="zh-CN" b="1" dirty="0">
                <a:solidFill>
                  <a:srgbClr val="000099"/>
                </a:solidFill>
                <a:latin typeface="仿宋" pitchFamily="49" charset="-122"/>
                <a:ea typeface="仿宋" pitchFamily="49" charset="-122"/>
              </a:rPr>
              <a:t>我在遗嘱中要求我的子女不要向财政部伸手，也请部里不要因为我再给他们任何照顾。在我老伴邸力过世后，我的住房必须立即交还财政部。财政部也不要另外给他们安排、借用或租赁财政部的其他房屋。他们有什么困难，由他们找自己所在的工作单位解决。</a:t>
            </a:r>
            <a:endParaRPr lang="zh-CN" altLang="zh-CN" b="1" dirty="0">
              <a:solidFill>
                <a:srgbClr val="000099"/>
              </a:solidFill>
              <a:latin typeface="仿宋" pitchFamily="49" charset="-122"/>
              <a:ea typeface="仿宋" pitchFamily="49" charset="-122"/>
            </a:endParaRPr>
          </a:p>
          <a:p>
            <a:pPr eaLnBrk="0" hangingPunct="0">
              <a:buClr>
                <a:srgbClr val="C00000"/>
              </a:buClr>
            </a:pPr>
            <a:r>
              <a:rPr lang="en-US" altLang="zh-CN" b="1" dirty="0">
                <a:solidFill>
                  <a:srgbClr val="000099"/>
                </a:solidFill>
                <a:latin typeface="仿宋" pitchFamily="49" charset="-122"/>
                <a:ea typeface="仿宋" pitchFamily="49" charset="-122"/>
              </a:rPr>
              <a:t>  </a:t>
            </a:r>
            <a:r>
              <a:rPr lang="zh-CN" altLang="zh-CN" b="1" dirty="0">
                <a:solidFill>
                  <a:srgbClr val="000099"/>
                </a:solidFill>
                <a:latin typeface="仿宋" pitchFamily="49" charset="-122"/>
                <a:ea typeface="仿宋" pitchFamily="49" charset="-122"/>
              </a:rPr>
              <a:t>我指定我的三子吴威立做我的遗嘱执行人，由他负责和财政部联系。</a:t>
            </a:r>
            <a:endParaRPr lang="zh-CN" altLang="zh-CN" b="1" dirty="0">
              <a:solidFill>
                <a:srgbClr val="000099"/>
              </a:solidFill>
              <a:latin typeface="仿宋" pitchFamily="49" charset="-122"/>
              <a:ea typeface="仿宋" pitchFamily="49" charset="-122"/>
            </a:endParaRPr>
          </a:p>
          <a:p>
            <a:pPr eaLnBrk="0" hangingPunct="0">
              <a:buClr>
                <a:srgbClr val="C00000"/>
              </a:buClr>
            </a:pPr>
            <a:r>
              <a:rPr lang="en-US" altLang="zh-CN" b="1" dirty="0">
                <a:solidFill>
                  <a:srgbClr val="000099"/>
                </a:solidFill>
                <a:latin typeface="仿宋" pitchFamily="49" charset="-122"/>
                <a:ea typeface="仿宋" pitchFamily="49" charset="-122"/>
              </a:rPr>
              <a:t>  </a:t>
            </a:r>
            <a:r>
              <a:rPr lang="zh-CN" altLang="zh-CN" b="1" dirty="0">
                <a:solidFill>
                  <a:srgbClr val="000099"/>
                </a:solidFill>
                <a:latin typeface="仿宋" pitchFamily="49" charset="-122"/>
                <a:ea typeface="仿宋" pitchFamily="49" charset="-122"/>
              </a:rPr>
              <a:t>顺致问候</a:t>
            </a:r>
            <a:endParaRPr lang="zh-CN" altLang="zh-CN" b="1" dirty="0">
              <a:solidFill>
                <a:srgbClr val="000099"/>
              </a:solidFill>
              <a:latin typeface="仿宋" pitchFamily="49" charset="-122"/>
              <a:ea typeface="仿宋" pitchFamily="49" charset="-122"/>
            </a:endParaRPr>
          </a:p>
          <a:p>
            <a:pPr eaLnBrk="0" hangingPunct="0">
              <a:buClr>
                <a:srgbClr val="C00000"/>
              </a:buClr>
            </a:pPr>
            <a:r>
              <a:rPr lang="en-US" altLang="zh-CN" b="1" dirty="0">
                <a:solidFill>
                  <a:srgbClr val="000099"/>
                </a:solidFill>
                <a:latin typeface="仿宋" pitchFamily="49" charset="-122"/>
                <a:ea typeface="仿宋" pitchFamily="49" charset="-122"/>
              </a:rPr>
              <a:t>  </a:t>
            </a:r>
            <a:r>
              <a:rPr lang="zh-CN" altLang="zh-CN" b="1" dirty="0">
                <a:solidFill>
                  <a:srgbClr val="000099"/>
                </a:solidFill>
                <a:latin typeface="仿宋" pitchFamily="49" charset="-122"/>
                <a:ea typeface="仿宋" pitchFamily="49" charset="-122"/>
              </a:rPr>
              <a:t>吴 波</a:t>
            </a:r>
            <a:endParaRPr lang="zh-CN" altLang="en-US" b="1" dirty="0">
              <a:solidFill>
                <a:srgbClr val="000099"/>
              </a:solidFill>
              <a:latin typeface="仿宋" pitchFamily="49" charset="-122"/>
              <a:ea typeface="仿宋" pitchFamily="49" charset="-122"/>
            </a:endParaRPr>
          </a:p>
          <a:p>
            <a:pPr eaLnBrk="0" hangingPunct="0">
              <a:buClr>
                <a:srgbClr val="C00000"/>
              </a:buClr>
            </a:pPr>
            <a:r>
              <a:rPr lang="zh-CN" altLang="en-US" b="1" dirty="0">
                <a:solidFill>
                  <a:srgbClr val="000099"/>
                </a:solidFill>
                <a:latin typeface="仿宋" pitchFamily="49" charset="-122"/>
                <a:ea typeface="仿宋" pitchFamily="49" charset="-122"/>
              </a:rPr>
              <a:t>                </a:t>
            </a:r>
            <a:r>
              <a:rPr lang="en-US" altLang="zh-CN" b="1" dirty="0">
                <a:solidFill>
                  <a:srgbClr val="000099"/>
                </a:solidFill>
                <a:latin typeface="仿宋" pitchFamily="49" charset="-122"/>
                <a:ea typeface="仿宋" pitchFamily="49" charset="-122"/>
              </a:rPr>
              <a:t>2003</a:t>
            </a:r>
            <a:r>
              <a:rPr lang="zh-CN" altLang="en-US" b="1" dirty="0">
                <a:solidFill>
                  <a:srgbClr val="000099"/>
                </a:solidFill>
                <a:latin typeface="仿宋" pitchFamily="49" charset="-122"/>
                <a:ea typeface="仿宋" pitchFamily="49" charset="-122"/>
              </a:rPr>
              <a:t>年</a:t>
            </a:r>
            <a:r>
              <a:rPr lang="en-US" altLang="zh-CN" b="1" dirty="0">
                <a:solidFill>
                  <a:srgbClr val="000099"/>
                </a:solidFill>
                <a:latin typeface="仿宋" pitchFamily="49" charset="-122"/>
                <a:ea typeface="仿宋" pitchFamily="49" charset="-122"/>
              </a:rPr>
              <a:t>1</a:t>
            </a:r>
            <a:r>
              <a:rPr lang="zh-CN" altLang="en-US" b="1" dirty="0">
                <a:solidFill>
                  <a:srgbClr val="000099"/>
                </a:solidFill>
                <a:latin typeface="仿宋" pitchFamily="49" charset="-122"/>
                <a:ea typeface="仿宋" pitchFamily="49" charset="-122"/>
              </a:rPr>
              <a:t>月</a:t>
            </a:r>
            <a:r>
              <a:rPr lang="en-US" altLang="zh-CN" b="1" dirty="0">
                <a:solidFill>
                  <a:srgbClr val="000099"/>
                </a:solidFill>
                <a:latin typeface="仿宋" pitchFamily="49" charset="-122"/>
                <a:ea typeface="仿宋" pitchFamily="49" charset="-122"/>
              </a:rPr>
              <a:t>26</a:t>
            </a:r>
            <a:r>
              <a:rPr lang="zh-CN" altLang="en-US" b="1" dirty="0">
                <a:solidFill>
                  <a:srgbClr val="000099"/>
                </a:solidFill>
                <a:latin typeface="仿宋" pitchFamily="49" charset="-122"/>
                <a:ea typeface="仿宋" pitchFamily="49" charset="-122"/>
              </a:rPr>
              <a:t>日” </a:t>
            </a:r>
            <a:endParaRPr lang="zh-CN" altLang="en-US" b="1" dirty="0">
              <a:solidFill>
                <a:srgbClr val="000099"/>
              </a:solidFill>
              <a:latin typeface="仿宋" pitchFamily="49" charset="-122"/>
              <a:ea typeface="仿宋" pitchFamily="49" charset="-122"/>
            </a:endParaRPr>
          </a:p>
        </p:txBody>
      </p:sp>
      <p:pic>
        <p:nvPicPr>
          <p:cNvPr id="51207" name="Picture 2" descr="c:\users\guowei\appdata\roaming\360se6\User Data\temp\32fa828ba61ea8d3809f7478970a304e251f5808.jpg"/>
          <p:cNvPicPr>
            <a:picLocks noChangeAspect="1" noChangeArrowheads="1"/>
          </p:cNvPicPr>
          <p:nvPr/>
        </p:nvPicPr>
        <p:blipFill>
          <a:blip r:embed="rId1" cstate="print"/>
          <a:srcRect/>
          <a:stretch>
            <a:fillRect/>
          </a:stretch>
        </p:blipFill>
        <p:spPr bwMode="auto">
          <a:xfrm>
            <a:off x="7380312" y="764704"/>
            <a:ext cx="1440160" cy="1584176"/>
          </a:xfrm>
          <a:prstGeom prst="rect">
            <a:avLst/>
          </a:prstGeom>
          <a:noFill/>
          <a:ln w="9525">
            <a:noFill/>
            <a:miter lim="800000"/>
            <a:headEnd/>
            <a:tailEnd/>
          </a:ln>
        </p:spPr>
      </p:pic>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68312" y="908720"/>
            <a:ext cx="8352159" cy="3168352"/>
          </a:xfrm>
        </p:spPr>
        <p:txBody>
          <a:bodyPr/>
          <a:lstStyle/>
          <a:p>
            <a:r>
              <a:rPr lang="zh-CN" altLang="en-US" sz="2400" b="1" dirty="0" smtClean="0">
                <a:solidFill>
                  <a:srgbClr val="000099"/>
                </a:solidFill>
                <a:latin typeface="宋体" pitchFamily="2" charset="-122"/>
                <a:ea typeface="宋体" pitchFamily="2" charset="-122"/>
              </a:rPr>
              <a:t>（</a:t>
            </a:r>
            <a:r>
              <a:rPr lang="en-US" altLang="zh-CN" sz="2400" b="1" dirty="0" smtClean="0">
                <a:solidFill>
                  <a:srgbClr val="000099"/>
                </a:solidFill>
                <a:latin typeface="宋体" pitchFamily="2" charset="-122"/>
                <a:ea typeface="宋体" pitchFamily="2" charset="-122"/>
              </a:rPr>
              <a:t>1）</a:t>
            </a:r>
            <a:r>
              <a:rPr lang="zh-CN" altLang="en-US" sz="2400" b="1" dirty="0" smtClean="0">
                <a:solidFill>
                  <a:srgbClr val="000099"/>
                </a:solidFill>
                <a:latin typeface="宋体" pitchFamily="2" charset="-122"/>
                <a:ea typeface="宋体" pitchFamily="2" charset="-122"/>
              </a:rPr>
              <a:t>追求崇高情操</a:t>
            </a:r>
            <a:endParaRPr lang="en-US" altLang="zh-CN" sz="2400" b="1" dirty="0" smtClean="0">
              <a:solidFill>
                <a:srgbClr val="000099"/>
              </a:solidFill>
              <a:latin typeface="宋体" pitchFamily="2" charset="-122"/>
              <a:ea typeface="宋体" pitchFamily="2" charset="-122"/>
            </a:endParaRPr>
          </a:p>
          <a:p>
            <a:pPr>
              <a:buFont typeface="Arial" pitchFamily="34" charset="0"/>
              <a:buChar cha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习近平</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一个民族、一个人能不能把握自己，很大程度上取决于道德价值。</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pPr>
            <a:r>
              <a:rPr lang="zh-CN" altLang="en-US" sz="2000" b="1" dirty="0" smtClean="0">
                <a:solidFill>
                  <a:srgbClr val="000099"/>
                </a:solidFill>
                <a:latin typeface="仿宋" pitchFamily="49" charset="-122"/>
                <a:ea typeface="仿宋" pitchFamily="49" charset="-122"/>
              </a:rPr>
              <a:t>  “欲修其身者，先正其心；欲正其心者，先诚其意；欲诚其意者，先致其知，致知在格物。物格而后知至，知至而后意诚，意诚而后心正，心正而后身修。”</a:t>
            </a: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礼记</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大学</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“大学之道，在明明德，在亲民，在止於至善。” （</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礼记</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大学</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 </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pPr>
            <a:r>
              <a:rPr lang="zh-CN" altLang="en-US"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取法于上，仅得为中；取法于中，故为其下</a:t>
            </a:r>
            <a:r>
              <a:rPr lang="zh-CN" altLang="en-US" sz="2000" b="1" dirty="0" smtClean="0">
                <a:solidFill>
                  <a:srgbClr val="000099"/>
                </a:solidFill>
                <a:latin typeface="仿宋" pitchFamily="49" charset="-122"/>
                <a:ea typeface="仿宋" pitchFamily="49" charset="-122"/>
              </a:rPr>
              <a:t>”。（唐太宗</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帝范</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p:txBody>
      </p:sp>
      <p:sp>
        <p:nvSpPr>
          <p:cNvPr id="5" name="矩形 4"/>
          <p:cNvSpPr/>
          <p:nvPr/>
        </p:nvSpPr>
        <p:spPr>
          <a:xfrm>
            <a:off x="395536" y="332656"/>
            <a:ext cx="7776864" cy="461665"/>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sz="2400" b="1" dirty="0" smtClean="0">
                <a:solidFill>
                  <a:srgbClr val="000099"/>
                </a:solidFill>
                <a:latin typeface="宋体" pitchFamily="2" charset="-122"/>
                <a:ea typeface="宋体" pitchFamily="2" charset="-122"/>
              </a:rPr>
              <a:t>2.</a:t>
            </a:r>
            <a:r>
              <a:rPr lang="zh-CN" altLang="en-US" sz="2400" b="1" dirty="0" smtClean="0">
                <a:solidFill>
                  <a:srgbClr val="000099"/>
                </a:solidFill>
                <a:latin typeface="宋体" pitchFamily="2" charset="-122"/>
                <a:ea typeface="宋体" pitchFamily="2" charset="-122"/>
              </a:rPr>
              <a:t>党的</a:t>
            </a:r>
            <a:r>
              <a:rPr lang="en-US" altLang="zh-CN" sz="2400" b="1" dirty="0" smtClean="0">
                <a:solidFill>
                  <a:srgbClr val="000099"/>
                </a:solidFill>
                <a:latin typeface="宋体" pitchFamily="2" charset="-122"/>
                <a:ea typeface="宋体" pitchFamily="2" charset="-122"/>
              </a:rPr>
              <a:t>“</a:t>
            </a:r>
            <a:r>
              <a:rPr lang="zh-CN" altLang="en-US" sz="2400" b="1" dirty="0" smtClean="0">
                <a:solidFill>
                  <a:srgbClr val="000099"/>
                </a:solidFill>
                <a:latin typeface="宋体" pitchFamily="2" charset="-122"/>
                <a:ea typeface="宋体" pitchFamily="2" charset="-122"/>
              </a:rPr>
              <a:t>德</a:t>
            </a:r>
            <a:r>
              <a:rPr lang="en-US" altLang="zh-CN" sz="2400" b="1" dirty="0" smtClean="0">
                <a:solidFill>
                  <a:srgbClr val="000099"/>
                </a:solidFill>
                <a:latin typeface="宋体" pitchFamily="2" charset="-122"/>
                <a:ea typeface="宋体" pitchFamily="2" charset="-122"/>
              </a:rPr>
              <a:t>”</a:t>
            </a:r>
            <a:r>
              <a:rPr lang="zh-CN" altLang="zh-CN" sz="2400" b="1" dirty="0" smtClean="0">
                <a:solidFill>
                  <a:srgbClr val="000099"/>
                </a:solidFill>
                <a:latin typeface="宋体" pitchFamily="2" charset="-122"/>
                <a:ea typeface="宋体" pitchFamily="2" charset="-122"/>
              </a:rPr>
              <a:t>与中华民族传统美德一脉相承</a:t>
            </a:r>
            <a:endParaRPr lang="zh-CN" altLang="en-US" sz="2400" b="1" dirty="0" smtClean="0">
              <a:solidFill>
                <a:srgbClr val="000099"/>
              </a:solidFill>
              <a:latin typeface="宋体" pitchFamily="2" charset="-122"/>
              <a:ea typeface="宋体" pitchFamily="2" charset="-122"/>
            </a:endParaRPr>
          </a:p>
        </p:txBody>
      </p:sp>
      <p:sp>
        <p:nvSpPr>
          <p:cNvPr id="8" name="矩形 7"/>
          <p:cNvSpPr/>
          <p:nvPr/>
        </p:nvSpPr>
        <p:spPr>
          <a:xfrm>
            <a:off x="395536" y="4149080"/>
            <a:ext cx="8424936" cy="2554545"/>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en-US" sz="2400" b="1" dirty="0" smtClean="0">
                <a:solidFill>
                  <a:srgbClr val="000099"/>
                </a:solidFill>
                <a:latin typeface="宋体" pitchFamily="2" charset="-122"/>
                <a:ea typeface="宋体" pitchFamily="2" charset="-122"/>
              </a:rPr>
              <a:t>（</a:t>
            </a:r>
            <a:r>
              <a:rPr lang="en-US" altLang="zh-CN" sz="2400" b="1" dirty="0" smtClean="0">
                <a:solidFill>
                  <a:srgbClr val="000099"/>
                </a:solidFill>
                <a:latin typeface="宋体" pitchFamily="2" charset="-122"/>
                <a:ea typeface="宋体" pitchFamily="2" charset="-122"/>
              </a:rPr>
              <a:t>2）</a:t>
            </a:r>
            <a:r>
              <a:rPr lang="zh-CN" altLang="en-US" sz="2400" b="1" dirty="0" smtClean="0">
                <a:solidFill>
                  <a:srgbClr val="000099"/>
                </a:solidFill>
                <a:latin typeface="宋体" pitchFamily="2" charset="-122"/>
                <a:ea typeface="宋体" pitchFamily="2" charset="-122"/>
              </a:rPr>
              <a:t>心存敬畏之心</a:t>
            </a:r>
            <a:endParaRPr lang="en-US" altLang="zh-CN" sz="2400" b="1" dirty="0" smtClean="0">
              <a:solidFill>
                <a:srgbClr val="000099"/>
              </a:solidFill>
              <a:latin typeface="宋体" pitchFamily="2" charset="-122"/>
              <a:ea typeface="宋体" pitchFamily="2" charset="-122"/>
            </a:endParaRPr>
          </a:p>
          <a:p>
            <a:pPr marL="93980" indent="-93980">
              <a:spcBef>
                <a:spcPct val="20000"/>
              </a:spcBef>
              <a:buClr>
                <a:schemeClr val="accent2"/>
              </a:buClr>
              <a:buFont typeface="Arial" pitchFamily="34" charset="0"/>
              <a:buChar char="•"/>
            </a:pPr>
            <a:r>
              <a:rPr lang="zh-CN" altLang="en-US" sz="2000" b="1" dirty="0" smtClean="0">
                <a:solidFill>
                  <a:srgbClr val="000099"/>
                </a:solidFill>
                <a:latin typeface="仿宋" pitchFamily="49" charset="-122"/>
                <a:ea typeface="仿宋" pitchFamily="49" charset="-122"/>
              </a:rPr>
              <a:t>  习近平：“</a:t>
            </a:r>
            <a:r>
              <a:rPr lang="zh-CN" altLang="zh-CN" sz="2000" b="1" dirty="0" smtClean="0">
                <a:solidFill>
                  <a:srgbClr val="000099"/>
                </a:solidFill>
                <a:latin typeface="仿宋" pitchFamily="49" charset="-122"/>
                <a:ea typeface="仿宋" pitchFamily="49" charset="-122"/>
              </a:rPr>
              <a:t>干部心有所畏、言有所戒、行有所止。</a:t>
            </a:r>
            <a:r>
              <a:rPr lang="zh-CN" altLang="en-US" sz="2000" b="1" dirty="0" smtClean="0">
                <a:solidFill>
                  <a:srgbClr val="000099"/>
                </a:solidFill>
                <a:latin typeface="仿宋" pitchFamily="49" charset="-122"/>
                <a:ea typeface="仿宋" pitchFamily="49" charset="-122"/>
              </a:rPr>
              <a:t>”</a:t>
            </a:r>
            <a:endParaRPr lang="zh-CN" altLang="en-US"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Arial" pitchFamily="34" charset="0"/>
              <a:buChar char="•"/>
            </a:pPr>
            <a:r>
              <a:rPr lang="zh-CN" altLang="en-US" sz="2000" b="1" dirty="0" smtClean="0">
                <a:solidFill>
                  <a:srgbClr val="000099"/>
                </a:solidFill>
                <a:latin typeface="仿宋" pitchFamily="49" charset="-122"/>
                <a:ea typeface="仿宋" pitchFamily="49" charset="-122"/>
              </a:rPr>
              <a:t>  子曰：“君子有三畏，畏天命，畏大人，畏圣人之言，小人不知天命而不畏也”。</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Arial" pitchFamily="34" charset="0"/>
              <a:buChar char="•"/>
            </a:pPr>
            <a:r>
              <a:rPr lang="zh-CN" altLang="en-US" sz="2000" b="1" dirty="0" smtClean="0">
                <a:solidFill>
                  <a:srgbClr val="000099"/>
                </a:solidFill>
                <a:latin typeface="仿宋" pitchFamily="49" charset="-122"/>
                <a:ea typeface="仿宋" pitchFamily="49" charset="-122"/>
              </a:rPr>
              <a:t>  “凡善怕者，必身有所正，言有所规，行有所止，偶有逾矩，亦不出大格。”（明</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方孝孺）</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Arial" pitchFamily="34" charset="0"/>
              <a:buChar char="•"/>
            </a:pPr>
            <a:r>
              <a:rPr lang="zh-CN" altLang="en-US" sz="2000" b="1" dirty="0" smtClean="0">
                <a:solidFill>
                  <a:srgbClr val="000099"/>
                </a:solidFill>
                <a:latin typeface="仿宋" pitchFamily="49" charset="-122"/>
                <a:ea typeface="仿宋" pitchFamily="49" charset="-122"/>
              </a:rPr>
              <a:t>  曾国藩“三畏”：</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畏天命，畏人言，畏君父。</a:t>
            </a:r>
            <a:r>
              <a:rPr lang="en-US"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linds(horizont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blinds(horizont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blinds(horizontal)">
                                      <p:cBhvr>
                                        <p:cTn id="17" dur="500"/>
                                        <p:tgtEl>
                                          <p:spTgt spid="7">
                                            <p:txEl>
                                              <p:pRg st="2" end="2"/>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7">
                                            <p:txEl>
                                              <p:pRg st="3" end="3"/>
                                            </p:txEl>
                                          </p:spTgt>
                                        </p:tgtEl>
                                        <p:attrNameLst>
                                          <p:attrName>style.visibility</p:attrName>
                                        </p:attrNameLst>
                                      </p:cBhvr>
                                      <p:to>
                                        <p:strVal val="visible"/>
                                      </p:to>
                                    </p:set>
                                    <p:animEffect transition="in" filter="blinds(horizontal)">
                                      <p:cBhvr>
                                        <p:cTn id="20" dur="500"/>
                                        <p:tgtEl>
                                          <p:spTgt spid="7">
                                            <p:txEl>
                                              <p:pRg st="3" end="3"/>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blinds(horizontal)">
                                      <p:cBhvr>
                                        <p:cTn id="23" dur="500"/>
                                        <p:tgtEl>
                                          <p:spTgt spid="7">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8">
                                            <p:txEl>
                                              <p:pRg st="0" end="0"/>
                                            </p:txEl>
                                          </p:spTgt>
                                        </p:tgtEl>
                                        <p:attrNameLst>
                                          <p:attrName>style.visibility</p:attrName>
                                        </p:attrNameLst>
                                      </p:cBhvr>
                                      <p:to>
                                        <p:strVal val="visible"/>
                                      </p:to>
                                    </p:set>
                                    <p:animEffect transition="in" filter="blinds(horizontal)">
                                      <p:cBhvr>
                                        <p:cTn id="28" dur="500"/>
                                        <p:tgtEl>
                                          <p:spTgt spid="8">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8">
                                            <p:txEl>
                                              <p:pRg st="1" end="1"/>
                                            </p:txEl>
                                          </p:spTgt>
                                        </p:tgtEl>
                                        <p:attrNameLst>
                                          <p:attrName>style.visibility</p:attrName>
                                        </p:attrNameLst>
                                      </p:cBhvr>
                                      <p:to>
                                        <p:strVal val="visible"/>
                                      </p:to>
                                    </p:set>
                                    <p:animEffect transition="in" filter="blinds(horizontal)">
                                      <p:cBhvr>
                                        <p:cTn id="33" dur="500"/>
                                        <p:tgtEl>
                                          <p:spTgt spid="8">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8">
                                            <p:txEl>
                                              <p:pRg st="2" end="2"/>
                                            </p:txEl>
                                          </p:spTgt>
                                        </p:tgtEl>
                                        <p:attrNameLst>
                                          <p:attrName>style.visibility</p:attrName>
                                        </p:attrNameLst>
                                      </p:cBhvr>
                                      <p:to>
                                        <p:strVal val="visible"/>
                                      </p:to>
                                    </p:set>
                                    <p:animEffect transition="in" filter="blinds(horizontal)">
                                      <p:cBhvr>
                                        <p:cTn id="38" dur="500"/>
                                        <p:tgtEl>
                                          <p:spTgt spid="8">
                                            <p:txEl>
                                              <p:pRg st="2" end="2"/>
                                            </p:txEl>
                                          </p:spTgt>
                                        </p:tgtEl>
                                      </p:cBhvr>
                                    </p:animEffect>
                                  </p:childTnLst>
                                </p:cTn>
                              </p:par>
                              <p:par>
                                <p:cTn id="39" presetID="3" presetClass="entr" presetSubtype="10" fill="hold" nodeType="withEffect">
                                  <p:stCondLst>
                                    <p:cond delay="0"/>
                                  </p:stCondLst>
                                  <p:childTnLst>
                                    <p:set>
                                      <p:cBhvr>
                                        <p:cTn id="40" dur="1" fill="hold">
                                          <p:stCondLst>
                                            <p:cond delay="0"/>
                                          </p:stCondLst>
                                        </p:cTn>
                                        <p:tgtEl>
                                          <p:spTgt spid="8">
                                            <p:txEl>
                                              <p:pRg st="3" end="3"/>
                                            </p:txEl>
                                          </p:spTgt>
                                        </p:tgtEl>
                                        <p:attrNameLst>
                                          <p:attrName>style.visibility</p:attrName>
                                        </p:attrNameLst>
                                      </p:cBhvr>
                                      <p:to>
                                        <p:strVal val="visible"/>
                                      </p:to>
                                    </p:set>
                                    <p:animEffect transition="in" filter="blinds(horizontal)">
                                      <p:cBhvr>
                                        <p:cTn id="41" dur="500"/>
                                        <p:tgtEl>
                                          <p:spTgt spid="8">
                                            <p:txEl>
                                              <p:pRg st="3" end="3"/>
                                            </p:txEl>
                                          </p:spTgt>
                                        </p:tgtEl>
                                      </p:cBhvr>
                                    </p:animEffect>
                                  </p:childTnLst>
                                </p:cTn>
                              </p:par>
                              <p:par>
                                <p:cTn id="42" presetID="3" presetClass="entr" presetSubtype="10" fill="hold" nodeType="withEffect">
                                  <p:stCondLst>
                                    <p:cond delay="0"/>
                                  </p:stCondLst>
                                  <p:childTnLst>
                                    <p:set>
                                      <p:cBhvr>
                                        <p:cTn id="43" dur="1" fill="hold">
                                          <p:stCondLst>
                                            <p:cond delay="0"/>
                                          </p:stCondLst>
                                        </p:cTn>
                                        <p:tgtEl>
                                          <p:spTgt spid="8">
                                            <p:txEl>
                                              <p:pRg st="4" end="4"/>
                                            </p:txEl>
                                          </p:spTgt>
                                        </p:tgtEl>
                                        <p:attrNameLst>
                                          <p:attrName>style.visibility</p:attrName>
                                        </p:attrNameLst>
                                      </p:cBhvr>
                                      <p:to>
                                        <p:strVal val="visible"/>
                                      </p:to>
                                    </p:set>
                                    <p:animEffect transition="in" filter="blinds(horizontal)">
                                      <p:cBhvr>
                                        <p:cTn id="44"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68313" y="548681"/>
            <a:ext cx="8280400" cy="3168351"/>
          </a:xfrm>
        </p:spPr>
        <p:txBody>
          <a:bodyPr/>
          <a:lstStyle/>
          <a:p>
            <a:r>
              <a:rPr lang="zh-CN" altLang="en-US" sz="2400" b="1" dirty="0" smtClean="0">
                <a:solidFill>
                  <a:srgbClr val="000099"/>
                </a:solidFill>
                <a:latin typeface="仿宋" pitchFamily="49" charset="-122"/>
                <a:ea typeface="仿宋" pitchFamily="49" charset="-122"/>
              </a:rPr>
              <a:t>（</a:t>
            </a:r>
            <a:r>
              <a:rPr lang="en-US" altLang="zh-CN" sz="2400" b="1" dirty="0" smtClean="0">
                <a:solidFill>
                  <a:srgbClr val="000099"/>
                </a:solidFill>
                <a:latin typeface="仿宋" pitchFamily="49" charset="-122"/>
                <a:ea typeface="仿宋" pitchFamily="49" charset="-122"/>
              </a:rPr>
              <a:t>3）</a:t>
            </a:r>
            <a:r>
              <a:rPr lang="zh-CN" altLang="en-US" sz="2400" b="1" dirty="0" smtClean="0">
                <a:solidFill>
                  <a:srgbClr val="000099"/>
                </a:solidFill>
                <a:latin typeface="宋体" pitchFamily="2" charset="-122"/>
                <a:ea typeface="宋体" pitchFamily="2" charset="-122"/>
              </a:rPr>
              <a:t>坚守行为底线</a:t>
            </a:r>
            <a:endParaRPr lang="en-US" altLang="zh-CN" sz="2400" b="1" dirty="0" smtClean="0">
              <a:solidFill>
                <a:srgbClr val="000099"/>
              </a:solidFill>
              <a:latin typeface="宋体" pitchFamily="2" charset="-122"/>
              <a:ea typeface="宋体" pitchFamily="2" charset="-122"/>
            </a:endParaRPr>
          </a:p>
          <a:p>
            <a:pPr>
              <a:buFont typeface="Arial" pitchFamily="34" charset="0"/>
              <a:buChar char="•"/>
            </a:pPr>
            <a:r>
              <a:rPr lang="zh-CN" altLang="en-US" sz="24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习近平：“</a:t>
            </a:r>
            <a:r>
              <a:rPr lang="zh-CN" altLang="zh-CN" sz="2000" b="1" dirty="0" smtClean="0">
                <a:solidFill>
                  <a:srgbClr val="000099"/>
                </a:solidFill>
                <a:latin typeface="仿宋" pitchFamily="49" charset="-122"/>
                <a:ea typeface="仿宋" pitchFamily="49" charset="-122"/>
              </a:rPr>
              <a:t>各级领导干部尤其要弄明白法律规定我们怎么用权，什么事能干、什么事不能干，心中高悬法律的明镜，手中紧握法律的戒尺，知晓为官做事的尺度。</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pPr>
            <a:r>
              <a:rPr lang="zh-CN" altLang="en-US" sz="2000" b="1" dirty="0" smtClean="0">
                <a:solidFill>
                  <a:srgbClr val="000099"/>
                </a:solidFill>
                <a:latin typeface="仿宋" pitchFamily="49" charset="-122"/>
                <a:ea typeface="仿宋" pitchFamily="49" charset="-122"/>
              </a:rPr>
              <a:t>  “罪莫大于可欲，祸莫大于不知足；咎莫大于欲得。故知足之足，常足。”</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老子</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俭欲第四十六</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凡大事皆起于小事，小事不论，大事又将不可救。</a:t>
            </a:r>
            <a:r>
              <a:rPr lang="zh-CN" altLang="en-US" sz="2000" b="1" dirty="0" smtClean="0">
                <a:solidFill>
                  <a:srgbClr val="000099"/>
                </a:solidFill>
                <a:latin typeface="仿宋" pitchFamily="49" charset="-122"/>
                <a:ea typeface="仿宋" pitchFamily="49" charset="-122"/>
              </a:rPr>
              <a:t>”（唐</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吴兢）</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行己有耻，使于四方，不辱君命，可谓士矣。</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论语</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子路</a:t>
            </a:r>
            <a:r>
              <a:rPr lang="en-US" altLang="zh-CN" sz="2000" b="1" dirty="0" smtClean="0">
                <a:solidFill>
                  <a:srgbClr val="000099"/>
                </a:solidFill>
                <a:latin typeface="仿宋" pitchFamily="49" charset="-122"/>
                <a:ea typeface="仿宋" pitchFamily="49" charset="-122"/>
              </a:rPr>
              <a:t>》</a:t>
            </a:r>
            <a:endParaRPr lang="zh-CN" altLang="en-US" sz="2000" b="1" dirty="0" smtClean="0">
              <a:solidFill>
                <a:srgbClr val="000099"/>
              </a:solidFill>
              <a:latin typeface="仿宋" pitchFamily="49" charset="-122"/>
              <a:ea typeface="仿宋" pitchFamily="49" charset="-122"/>
            </a:endParaRPr>
          </a:p>
          <a:p>
            <a:pPr>
              <a:buFont typeface="Arial" pitchFamily="34" charset="0"/>
              <a:buChar char="•"/>
            </a:pPr>
            <a:endParaRPr lang="en-US" altLang="zh-CN" sz="2400" b="1" dirty="0" smtClean="0">
              <a:solidFill>
                <a:srgbClr val="000099"/>
              </a:solidFill>
              <a:latin typeface="仿宋" pitchFamily="49" charset="-122"/>
              <a:ea typeface="仿宋" pitchFamily="49" charset="-122"/>
            </a:endParaRPr>
          </a:p>
          <a:p>
            <a:endParaRPr lang="en-US" altLang="zh-CN" sz="2000" b="1" dirty="0" smtClean="0">
              <a:solidFill>
                <a:srgbClr val="000099"/>
              </a:solidFill>
              <a:latin typeface="仿宋" pitchFamily="49" charset="-122"/>
              <a:ea typeface="仿宋" pitchFamily="49" charset="-122"/>
            </a:endParaRPr>
          </a:p>
          <a:p>
            <a:endParaRPr lang="zh-CN" altLang="en-US" sz="2400" b="1" dirty="0">
              <a:solidFill>
                <a:srgbClr val="000099"/>
              </a:solidFill>
              <a:latin typeface="仿宋" pitchFamily="49" charset="-122"/>
              <a:ea typeface="仿宋" pitchFamily="49" charset="-122"/>
            </a:endParaRPr>
          </a:p>
        </p:txBody>
      </p:sp>
      <p:sp>
        <p:nvSpPr>
          <p:cNvPr id="4" name="矩形 3"/>
          <p:cNvSpPr/>
          <p:nvPr/>
        </p:nvSpPr>
        <p:spPr>
          <a:xfrm>
            <a:off x="323528" y="3861048"/>
            <a:ext cx="8496944" cy="2689967"/>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en-US" sz="2400" b="1" dirty="0" smtClean="0">
                <a:solidFill>
                  <a:srgbClr val="000099"/>
                </a:solidFill>
                <a:latin typeface="宋体" pitchFamily="2" charset="-122"/>
                <a:ea typeface="宋体" pitchFamily="2" charset="-122"/>
              </a:rPr>
              <a:t>（</a:t>
            </a:r>
            <a:r>
              <a:rPr lang="en-US" altLang="zh-CN" sz="2400" b="1" dirty="0" smtClean="0">
                <a:solidFill>
                  <a:srgbClr val="000099"/>
                </a:solidFill>
                <a:latin typeface="宋体" pitchFamily="2" charset="-122"/>
                <a:ea typeface="宋体" pitchFamily="2" charset="-122"/>
              </a:rPr>
              <a:t>4）</a:t>
            </a:r>
            <a:r>
              <a:rPr lang="zh-CN" altLang="en-US" sz="2400" b="1" dirty="0" smtClean="0">
                <a:solidFill>
                  <a:srgbClr val="000099"/>
                </a:solidFill>
                <a:latin typeface="宋体" pitchFamily="2" charset="-122"/>
                <a:ea typeface="宋体" pitchFamily="2" charset="-122"/>
              </a:rPr>
              <a:t>恪守谨言慎行</a:t>
            </a:r>
            <a:endParaRPr lang="en-US" altLang="zh-CN" sz="2400" b="1" dirty="0" smtClean="0">
              <a:solidFill>
                <a:srgbClr val="000099"/>
              </a:solidFill>
              <a:latin typeface="宋体" pitchFamily="2" charset="-122"/>
              <a:ea typeface="宋体" pitchFamily="2" charset="-122"/>
            </a:endParaRPr>
          </a:p>
          <a:p>
            <a:pPr marL="93980" indent="-93980">
              <a:spcBef>
                <a:spcPct val="20000"/>
              </a:spcBef>
              <a:buClr>
                <a:schemeClr val="accent2"/>
              </a:buClr>
              <a:buFont typeface="Arial" pitchFamily="34" charset="0"/>
              <a:buChar char="•"/>
            </a:pPr>
            <a:r>
              <a:rPr lang="zh-CN" altLang="en-US" sz="2000" b="1" dirty="0" smtClean="0">
                <a:solidFill>
                  <a:srgbClr val="000099"/>
                </a:solidFill>
                <a:latin typeface="仿宋" pitchFamily="49" charset="-122"/>
                <a:ea typeface="仿宋" pitchFamily="49" charset="-122"/>
              </a:rPr>
              <a:t>  习近平：“</a:t>
            </a:r>
            <a:r>
              <a:rPr lang="zh-CN" altLang="zh-CN" sz="2000" b="1" dirty="0" smtClean="0">
                <a:solidFill>
                  <a:srgbClr val="000099"/>
                </a:solidFill>
                <a:latin typeface="仿宋" pitchFamily="49" charset="-122"/>
                <a:ea typeface="仿宋" pitchFamily="49" charset="-122"/>
              </a:rPr>
              <a:t>对一切腐蚀诱惑保持高度警惕，慎独慎初慎微，做到防微杜渐。</a:t>
            </a:r>
            <a:r>
              <a:rPr lang="zh-CN" altLang="en-US" sz="2000" b="1" dirty="0" smtClean="0">
                <a:solidFill>
                  <a:srgbClr val="000099"/>
                </a:solidFill>
                <a:latin typeface="仿宋" pitchFamily="49" charset="-122"/>
                <a:ea typeface="仿宋" pitchFamily="49" charset="-122"/>
              </a:rPr>
              <a:t>”</a:t>
            </a:r>
            <a:endParaRPr lang="zh-CN" altLang="en-US"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Wingdings" pitchFamily="2" charset="2"/>
              <a:buChar char="p"/>
            </a:pPr>
            <a:r>
              <a:rPr lang="zh-CN" altLang="en-US" sz="2000" b="1" dirty="0" smtClean="0">
                <a:solidFill>
                  <a:srgbClr val="000099"/>
                </a:solidFill>
                <a:latin typeface="仿宋" pitchFamily="49" charset="-122"/>
                <a:ea typeface="仿宋" pitchFamily="49" charset="-122"/>
              </a:rPr>
              <a:t> 慎独</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君子必慎其独” （</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礼记</a:t>
            </a:r>
            <a:r>
              <a:rPr lang="en-US"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Arial" pitchFamily="34" charset="0"/>
              <a:buChar cha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谨慎自律，操行自守，不欺暗室。</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Arial" pitchFamily="34" charset="0"/>
              <a:buChar char="•"/>
            </a:pPr>
            <a:r>
              <a:rPr lang="zh-CN" altLang="en-US" sz="2000" b="1" dirty="0" smtClean="0">
                <a:solidFill>
                  <a:srgbClr val="000099"/>
                </a:solidFill>
                <a:latin typeface="仿宋" pitchFamily="49" charset="-122"/>
                <a:ea typeface="仿宋" pitchFamily="49" charset="-122"/>
              </a:rPr>
              <a:t>   东汉“杨震四知”：“天知，神知，我知，子知。何谓无知！”</a:t>
            </a:r>
            <a:endParaRPr lang="en-US" altLang="zh-CN" sz="2000" b="1" dirty="0" smtClean="0">
              <a:solidFill>
                <a:srgbClr val="000099"/>
              </a:solidFill>
              <a:latin typeface="仿宋" pitchFamily="49" charset="-122"/>
              <a:ea typeface="仿宋" pitchFamily="49" charset="-122"/>
            </a:endParaRPr>
          </a:p>
          <a:p>
            <a:pPr marL="93980" indent="-93980">
              <a:spcBef>
                <a:spcPct val="20000"/>
              </a:spcBef>
              <a:buClr>
                <a:schemeClr val="accent2"/>
              </a:buClr>
              <a:buFont typeface="Wingdings" pitchFamily="2" charset="2"/>
              <a:buChar char="o"/>
            </a:pPr>
            <a:endParaRPr lang="zh-CN" altLang="en-US" sz="24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linds(horizontal)">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blinds(horizontal)">
                                      <p:cBhvr>
                                        <p:cTn id="12" dur="500"/>
                                        <p:tgtEl>
                                          <p:spTgt spid="7">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animEffect transition="in" filter="blinds(horizontal)">
                                      <p:cBhvr>
                                        <p:cTn id="15" dur="500"/>
                                        <p:tgtEl>
                                          <p:spTgt spid="7">
                                            <p:txEl>
                                              <p:pRg st="3" end="3"/>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7">
                                            <p:txEl>
                                              <p:pRg st="4" end="4"/>
                                            </p:txEl>
                                          </p:spTgt>
                                        </p:tgtEl>
                                        <p:attrNameLst>
                                          <p:attrName>style.visibility</p:attrName>
                                        </p:attrNameLst>
                                      </p:cBhvr>
                                      <p:to>
                                        <p:strVal val="visible"/>
                                      </p:to>
                                    </p:set>
                                    <p:animEffect transition="in" filter="blinds(horizontal)">
                                      <p:cBhvr>
                                        <p:cTn id="18" dur="500"/>
                                        <p:tgtEl>
                                          <p:spTgt spid="7">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Effect transition="in" filter="blinds(horizontal)">
                                      <p:cBhvr>
                                        <p:cTn id="23" dur="500"/>
                                        <p:tgtEl>
                                          <p:spTgt spid="4">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4">
                                            <p:txEl>
                                              <p:pRg st="1" end="1"/>
                                            </p:txEl>
                                          </p:spTgt>
                                        </p:tgtEl>
                                        <p:attrNameLst>
                                          <p:attrName>style.visibility</p:attrName>
                                        </p:attrNameLst>
                                      </p:cBhvr>
                                      <p:to>
                                        <p:strVal val="visible"/>
                                      </p:to>
                                    </p:set>
                                    <p:animEffect transition="in" filter="blinds(horizontal)">
                                      <p:cBhvr>
                                        <p:cTn id="28" dur="500"/>
                                        <p:tgtEl>
                                          <p:spTgt spid="4">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blinds(horizontal)">
                                      <p:cBhvr>
                                        <p:cTn id="33" dur="500"/>
                                        <p:tgtEl>
                                          <p:spTgt spid="4">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4">
                                            <p:txEl>
                                              <p:pRg st="3" end="3"/>
                                            </p:txEl>
                                          </p:spTgt>
                                        </p:tgtEl>
                                        <p:attrNameLst>
                                          <p:attrName>style.visibility</p:attrName>
                                        </p:attrNameLst>
                                      </p:cBhvr>
                                      <p:to>
                                        <p:strVal val="visible"/>
                                      </p:to>
                                    </p:set>
                                    <p:animEffect transition="in" filter="blinds(horizontal)">
                                      <p:cBhvr>
                                        <p:cTn id="38" dur="500"/>
                                        <p:tgtEl>
                                          <p:spTgt spid="4">
                                            <p:txEl>
                                              <p:pRg st="3" end="3"/>
                                            </p:txEl>
                                          </p:spTgt>
                                        </p:tgtEl>
                                      </p:cBhvr>
                                    </p:animEffect>
                                  </p:childTnLst>
                                </p:cTn>
                              </p:par>
                              <p:par>
                                <p:cTn id="39" presetID="3" presetClass="entr" presetSubtype="10" fill="hold" nodeType="withEffect">
                                  <p:stCondLst>
                                    <p:cond delay="0"/>
                                  </p:stCondLst>
                                  <p:childTnLst>
                                    <p:set>
                                      <p:cBhvr>
                                        <p:cTn id="40" dur="1" fill="hold">
                                          <p:stCondLst>
                                            <p:cond delay="0"/>
                                          </p:stCondLst>
                                        </p:cTn>
                                        <p:tgtEl>
                                          <p:spTgt spid="4">
                                            <p:txEl>
                                              <p:pRg st="4" end="4"/>
                                            </p:txEl>
                                          </p:spTgt>
                                        </p:tgtEl>
                                        <p:attrNameLst>
                                          <p:attrName>style.visibility</p:attrName>
                                        </p:attrNameLst>
                                      </p:cBhvr>
                                      <p:to>
                                        <p:strVal val="visible"/>
                                      </p:to>
                                    </p:set>
                                    <p:animEffect transition="in" filter="blinds(horizontal)">
                                      <p:cBhvr>
                                        <p:cTn id="41"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内容占位符 6"/>
          <p:cNvSpPr>
            <a:spLocks noGrp="1"/>
          </p:cNvSpPr>
          <p:nvPr>
            <p:ph idx="1"/>
          </p:nvPr>
        </p:nvSpPr>
        <p:spPr>
          <a:xfrm>
            <a:off x="468313" y="404665"/>
            <a:ext cx="8280400" cy="2232247"/>
          </a:xfrm>
        </p:spPr>
        <p:txBody>
          <a:bodyPr/>
          <a:lstStyle/>
          <a:p>
            <a:r>
              <a:rPr lang="zh-CN" altLang="en-US" sz="2000" b="1" dirty="0" smtClean="0">
                <a:solidFill>
                  <a:srgbClr val="000099"/>
                </a:solidFill>
                <a:latin typeface="仿宋" pitchFamily="49" charset="-122"/>
                <a:ea typeface="仿宋" pitchFamily="49" charset="-122"/>
              </a:rPr>
              <a:t> 慎染</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故染不可不慎也” （</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墨子</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所染</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 </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pPr>
            <a:r>
              <a:rPr lang="en-US" altLang="zh-CN" sz="2000" b="1" dirty="0" smtClean="0">
                <a:solidFill>
                  <a:srgbClr val="000099"/>
                </a:solidFill>
                <a:latin typeface="仿宋" pitchFamily="49" charset="-122"/>
                <a:ea typeface="仿宋" pitchFamily="49" charset="-122"/>
              </a:rPr>
              <a:t>  </a:t>
            </a:r>
            <a:r>
              <a:rPr lang="zh-CN" altLang="en-US" sz="2000" b="1" kern="1200" dirty="0" smtClean="0">
                <a:solidFill>
                  <a:srgbClr val="000099"/>
                </a:solidFill>
                <a:latin typeface="仿宋" pitchFamily="49" charset="-122"/>
                <a:ea typeface="仿宋" pitchFamily="49" charset="-122"/>
              </a:rPr>
              <a:t>“益者三友，损者三友。友直、友谅、友多闻，益矣。友便辟、友善柔、友便侫，损矣。” （</a:t>
            </a:r>
            <a:r>
              <a:rPr lang="en-US" altLang="zh-CN" sz="2000" b="1" kern="1200" dirty="0" smtClean="0">
                <a:solidFill>
                  <a:srgbClr val="000099"/>
                </a:solidFill>
                <a:latin typeface="仿宋" pitchFamily="49" charset="-122"/>
                <a:ea typeface="仿宋" pitchFamily="49" charset="-122"/>
              </a:rPr>
              <a:t>《</a:t>
            </a:r>
            <a:r>
              <a:rPr lang="zh-CN" altLang="en-US" sz="2000" b="1" kern="1200" dirty="0" smtClean="0">
                <a:solidFill>
                  <a:srgbClr val="000099"/>
                </a:solidFill>
                <a:latin typeface="仿宋" pitchFamily="49" charset="-122"/>
                <a:ea typeface="仿宋" pitchFamily="49" charset="-122"/>
              </a:rPr>
              <a:t>孔子家语</a:t>
            </a:r>
            <a:r>
              <a:rPr lang="en-US" altLang="zh-CN" sz="2000" b="1" kern="1200" dirty="0" smtClean="0">
                <a:solidFill>
                  <a:srgbClr val="000099"/>
                </a:solidFill>
                <a:latin typeface="仿宋" pitchFamily="49" charset="-122"/>
                <a:ea typeface="仿宋" pitchFamily="49" charset="-122"/>
              </a:rPr>
              <a:t>·</a:t>
            </a:r>
            <a:r>
              <a:rPr lang="zh-CN" altLang="en-US" sz="2000" b="1" kern="1200" dirty="0" smtClean="0">
                <a:solidFill>
                  <a:srgbClr val="000099"/>
                </a:solidFill>
                <a:latin typeface="仿宋" pitchFamily="49" charset="-122"/>
                <a:ea typeface="仿宋" pitchFamily="49" charset="-122"/>
              </a:rPr>
              <a:t>六本</a:t>
            </a:r>
            <a:r>
              <a:rPr lang="en-US" altLang="zh-CN" sz="2000" b="1" kern="1200" dirty="0" smtClean="0">
                <a:solidFill>
                  <a:srgbClr val="000099"/>
                </a:solidFill>
                <a:latin typeface="仿宋" pitchFamily="49" charset="-122"/>
                <a:ea typeface="仿宋" pitchFamily="49" charset="-122"/>
              </a:rPr>
              <a:t>》）</a:t>
            </a:r>
            <a:endParaRPr lang="en-US" altLang="zh-CN" sz="2000" b="1" kern="1200" dirty="0" smtClean="0">
              <a:solidFill>
                <a:srgbClr val="000099"/>
              </a:solidFill>
              <a:latin typeface="仿宋" pitchFamily="49" charset="-122"/>
              <a:ea typeface="仿宋" pitchFamily="49" charset="-122"/>
            </a:endParaRPr>
          </a:p>
          <a:p>
            <a:pPr>
              <a:buFont typeface="Arial" pitchFamily="34" charset="0"/>
              <a:buChar char="•"/>
            </a:pPr>
            <a:r>
              <a:rPr lang="en-US" altLang="zh-CN" sz="2000" b="1" kern="1200" dirty="0" smtClean="0">
                <a:solidFill>
                  <a:srgbClr val="000099"/>
                </a:solidFill>
                <a:latin typeface="仿宋" pitchFamily="49" charset="-122"/>
                <a:ea typeface="仿宋" pitchFamily="49" charset="-122"/>
              </a:rPr>
              <a:t>  </a:t>
            </a:r>
            <a:r>
              <a:rPr lang="zh-CN" altLang="en-US" sz="2000" b="1" kern="1200" dirty="0" smtClean="0">
                <a:solidFill>
                  <a:srgbClr val="000099"/>
                </a:solidFill>
                <a:latin typeface="仿宋" pitchFamily="49" charset="-122"/>
                <a:ea typeface="仿宋" pitchFamily="49" charset="-122"/>
              </a:rPr>
              <a:t>“与善人居，如入芝兰之室，久而不闻其香，即与之化矣；与不善人居，如入鲍鱼之肆</a:t>
            </a:r>
            <a:r>
              <a:rPr lang="zh-CN" altLang="en-US" sz="2000" b="1" dirty="0" smtClean="0">
                <a:solidFill>
                  <a:srgbClr val="000099"/>
                </a:solidFill>
                <a:latin typeface="仿宋" pitchFamily="49" charset="-122"/>
                <a:ea typeface="仿宋" pitchFamily="49" charset="-122"/>
              </a:rPr>
              <a:t>，久而不闻其臭，亦与之化矣。丹之所藏者赤；漆之所藏者黑。是以君子必慎其所处者焉。”</a:t>
            </a:r>
            <a:r>
              <a:rPr lang="zh-CN" altLang="en-US" sz="2000" b="1" kern="1200" dirty="0" smtClean="0">
                <a:solidFill>
                  <a:srgbClr val="000099"/>
                </a:solidFill>
                <a:latin typeface="仿宋" pitchFamily="49" charset="-122"/>
                <a:ea typeface="仿宋" pitchFamily="49" charset="-122"/>
              </a:rPr>
              <a:t> （</a:t>
            </a:r>
            <a:r>
              <a:rPr lang="en-US" altLang="zh-CN" sz="2000" b="1" kern="1200" dirty="0" smtClean="0">
                <a:solidFill>
                  <a:srgbClr val="000099"/>
                </a:solidFill>
                <a:latin typeface="仿宋" pitchFamily="49" charset="-122"/>
                <a:ea typeface="仿宋" pitchFamily="49" charset="-122"/>
              </a:rPr>
              <a:t>《</a:t>
            </a:r>
            <a:r>
              <a:rPr lang="zh-CN" altLang="en-US" sz="2000" b="1" kern="1200" dirty="0" smtClean="0">
                <a:solidFill>
                  <a:srgbClr val="000099"/>
                </a:solidFill>
                <a:latin typeface="仿宋" pitchFamily="49" charset="-122"/>
                <a:ea typeface="仿宋" pitchFamily="49" charset="-122"/>
              </a:rPr>
              <a:t>孔子家语</a:t>
            </a:r>
            <a:r>
              <a:rPr lang="en-US" altLang="zh-CN" sz="2000" b="1" kern="1200" dirty="0" smtClean="0">
                <a:solidFill>
                  <a:srgbClr val="000099"/>
                </a:solidFill>
                <a:latin typeface="仿宋" pitchFamily="49" charset="-122"/>
                <a:ea typeface="仿宋" pitchFamily="49" charset="-122"/>
              </a:rPr>
              <a:t>·</a:t>
            </a:r>
            <a:r>
              <a:rPr lang="zh-CN" altLang="en-US" sz="2000" b="1" kern="1200" dirty="0" smtClean="0">
                <a:solidFill>
                  <a:srgbClr val="000099"/>
                </a:solidFill>
                <a:latin typeface="仿宋" pitchFamily="49" charset="-122"/>
                <a:ea typeface="仿宋" pitchFamily="49" charset="-122"/>
              </a:rPr>
              <a:t>六本</a:t>
            </a:r>
            <a:r>
              <a:rPr lang="en-US" altLang="zh-CN" sz="2000" b="1" kern="1200"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endParaRPr lang="zh-CN" altLang="en-US" sz="2400" b="1" dirty="0">
              <a:solidFill>
                <a:srgbClr val="000099"/>
              </a:solidFill>
              <a:latin typeface="仿宋" pitchFamily="49" charset="-122"/>
              <a:ea typeface="仿宋" pitchFamily="49" charset="-122"/>
            </a:endParaRPr>
          </a:p>
        </p:txBody>
      </p:sp>
      <p:sp>
        <p:nvSpPr>
          <p:cNvPr id="4" name="矩形 3"/>
          <p:cNvSpPr/>
          <p:nvPr/>
        </p:nvSpPr>
        <p:spPr>
          <a:xfrm>
            <a:off x="467544" y="2780928"/>
            <a:ext cx="8280920" cy="1323439"/>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en-US" sz="2000" b="1" dirty="0" smtClean="0">
                <a:solidFill>
                  <a:srgbClr val="000099"/>
                </a:solidFill>
                <a:latin typeface="仿宋" pitchFamily="49" charset="-122"/>
                <a:ea typeface="仿宋" pitchFamily="49" charset="-122"/>
              </a:rPr>
              <a:t>慎微</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慎微防萌，以断其邪”（东汉</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王符）</a:t>
            </a:r>
            <a:endParaRPr lang="en-US" altLang="zh-CN" sz="2000" b="1" dirty="0" smtClean="0">
              <a:solidFill>
                <a:srgbClr val="000099"/>
              </a:solidFill>
              <a:latin typeface="仿宋" pitchFamily="49" charset="-122"/>
              <a:ea typeface="仿宋" pitchFamily="49" charset="-122"/>
            </a:endParaRPr>
          </a:p>
          <a:p>
            <a:pPr>
              <a:buClr>
                <a:srgbClr val="C00000"/>
              </a:buClr>
              <a:buFont typeface="Arial" pitchFamily="34" charset="0"/>
              <a:buChar char="•"/>
            </a:pPr>
            <a:r>
              <a:rPr lang="en-US" altLang="zh-CN"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“善不积不足以成名，恶不积不足以灭身。”（</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周易</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系辞下</a:t>
            </a:r>
            <a:r>
              <a:rPr lang="en-US"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Clr>
                <a:srgbClr val="C00000"/>
              </a:buClr>
              <a:buFont typeface="Arial" pitchFamily="34" charset="0"/>
              <a:buChar char="•"/>
            </a:pPr>
            <a:r>
              <a:rPr lang="zh-CN" altLang="en-US" sz="2000" b="1" dirty="0" smtClean="0">
                <a:solidFill>
                  <a:srgbClr val="000099"/>
                </a:solidFill>
                <a:latin typeface="仿宋" pitchFamily="49" charset="-122"/>
                <a:ea typeface="仿宋" pitchFamily="49" charset="-122"/>
              </a:rPr>
              <a:t>  “善不可谓小而无益，不善不可谓小而无伤。非以小善为一足以利天下，小不善为一足以乱国家也”（西汉</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贾谊）</a:t>
            </a:r>
            <a:endParaRPr lang="en-US" altLang="zh-CN" sz="2000" b="1" dirty="0" smtClean="0">
              <a:solidFill>
                <a:srgbClr val="000099"/>
              </a:solidFill>
              <a:latin typeface="仿宋" pitchFamily="49" charset="-122"/>
              <a:ea typeface="仿宋" pitchFamily="49" charset="-122"/>
            </a:endParaRPr>
          </a:p>
        </p:txBody>
      </p:sp>
      <p:sp>
        <p:nvSpPr>
          <p:cNvPr id="5" name="矩形 4"/>
          <p:cNvSpPr/>
          <p:nvPr/>
        </p:nvSpPr>
        <p:spPr>
          <a:xfrm>
            <a:off x="467544" y="4365104"/>
            <a:ext cx="8352928" cy="707886"/>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en-US" sz="2000" b="1" dirty="0" smtClean="0">
                <a:solidFill>
                  <a:srgbClr val="000099"/>
                </a:solidFill>
                <a:latin typeface="仿宋" pitchFamily="49" charset="-122"/>
                <a:ea typeface="仿宋" pitchFamily="49" charset="-122"/>
              </a:rPr>
              <a:t>慎初</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君子慎始，差若豪氂，缪以千里” （</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礼记</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经解</a:t>
            </a:r>
            <a:r>
              <a:rPr lang="en-US"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marL="93980" indent="-93980">
              <a:buClr>
                <a:srgbClr val="C00000"/>
              </a:buClr>
              <a:buFont typeface="Arial" pitchFamily="34" charset="0"/>
              <a:buChar cha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“慎始而敬终，终以不困”</a:t>
            </a: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左传</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襄公二十五年</a:t>
            </a:r>
            <a:r>
              <a:rPr lang="en-US"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p:txBody>
      </p:sp>
      <p:sp>
        <p:nvSpPr>
          <p:cNvPr id="8" name="矩形 7"/>
          <p:cNvSpPr/>
          <p:nvPr/>
        </p:nvSpPr>
        <p:spPr>
          <a:xfrm>
            <a:off x="467544" y="5517232"/>
            <a:ext cx="8208912" cy="707886"/>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en-US" sz="2000" b="1" dirty="0" smtClean="0">
                <a:solidFill>
                  <a:srgbClr val="000099"/>
                </a:solidFill>
                <a:latin typeface="仿宋" pitchFamily="49" charset="-122"/>
                <a:ea typeface="仿宋" pitchFamily="49" charset="-122"/>
              </a:rPr>
              <a:t>慎终</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慎终如始，则无败事”</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老子</a:t>
            </a:r>
            <a:r>
              <a:rPr lang="en-US"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Clr>
                <a:srgbClr val="C00000"/>
              </a:buClr>
              <a:buFont typeface="Arial" pitchFamily="34" charset="0"/>
              <a:buChar char="•"/>
            </a:pPr>
            <a:r>
              <a:rPr lang="en-US" altLang="zh-CN"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“为山九仞，功亏一篑” </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尚书</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旅獒</a:t>
            </a:r>
            <a:r>
              <a:rPr lang="en-US"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linds(horizontal)">
                                      <p:cBhvr>
                                        <p:cTn id="7" dur="500"/>
                                        <p:tgtEl>
                                          <p:spTgt spid="7">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7">
                                            <p:txEl>
                                              <p:pRg st="2" end="2"/>
                                            </p:txEl>
                                          </p:spTgt>
                                        </p:tgtEl>
                                        <p:attrNameLst>
                                          <p:attrName>style.visibility</p:attrName>
                                        </p:attrNameLst>
                                      </p:cBhvr>
                                      <p:to>
                                        <p:strVal val="visible"/>
                                      </p:to>
                                    </p:set>
                                    <p:animEffect transition="in" filter="blinds(horizontal)">
                                      <p:cBhvr>
                                        <p:cTn id="10" dur="500"/>
                                        <p:tgtEl>
                                          <p:spTgt spid="7">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blinds(horizontal)">
                                      <p:cBhvr>
                                        <p:cTn id="15" dur="500"/>
                                        <p:tgtEl>
                                          <p:spTgt spid="4">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Effect transition="in" filter="blinds(horizontal)">
                                      <p:cBhvr>
                                        <p:cTn id="20" dur="500"/>
                                        <p:tgtEl>
                                          <p:spTgt spid="4">
                                            <p:txEl>
                                              <p:pRg st="1" end="1"/>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Effect transition="in" filter="blinds(horizontal)">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linds(horizontal)">
                                      <p:cBhvr>
                                        <p:cTn id="28" dur="5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blinds(horizontal)">
                                      <p:cBhvr>
                                        <p:cTn id="3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内容占位符 6"/>
          <p:cNvSpPr>
            <a:spLocks noGrp="1"/>
          </p:cNvSpPr>
          <p:nvPr>
            <p:ph idx="1"/>
          </p:nvPr>
        </p:nvSpPr>
        <p:spPr>
          <a:xfrm>
            <a:off x="395536" y="404665"/>
            <a:ext cx="8424416" cy="3600400"/>
          </a:xfrm>
        </p:spPr>
        <p:txBody>
          <a:bodyPr/>
          <a:lstStyle/>
          <a:p>
            <a:r>
              <a:rPr lang="zh-CN" altLang="en-US" sz="2400" b="1" dirty="0" smtClean="0">
                <a:solidFill>
                  <a:srgbClr val="000099"/>
                </a:solidFill>
                <a:latin typeface="宋体" pitchFamily="2" charset="-122"/>
                <a:ea typeface="宋体" pitchFamily="2" charset="-122"/>
              </a:rPr>
              <a:t>（</a:t>
            </a:r>
            <a:r>
              <a:rPr lang="en-US" altLang="zh-CN" sz="2400" b="1" dirty="0" smtClean="0">
                <a:solidFill>
                  <a:srgbClr val="000099"/>
                </a:solidFill>
                <a:latin typeface="宋体" pitchFamily="2" charset="-122"/>
                <a:ea typeface="宋体" pitchFamily="2" charset="-122"/>
              </a:rPr>
              <a:t>5）</a:t>
            </a:r>
            <a:r>
              <a:rPr lang="zh-CN" altLang="en-US" sz="2400" b="1" dirty="0" smtClean="0">
                <a:solidFill>
                  <a:srgbClr val="000099"/>
                </a:solidFill>
                <a:latin typeface="宋体" pitchFamily="2" charset="-122"/>
                <a:ea typeface="宋体" pitchFamily="2" charset="-122"/>
              </a:rPr>
              <a:t>勇于担当作为</a:t>
            </a:r>
            <a:endParaRPr lang="en-US" altLang="zh-CN" sz="2400" b="1" dirty="0" smtClean="0">
              <a:solidFill>
                <a:srgbClr val="000099"/>
              </a:solidFill>
              <a:latin typeface="宋体" pitchFamily="2" charset="-122"/>
              <a:ea typeface="宋体" pitchFamily="2" charset="-122"/>
            </a:endParaRPr>
          </a:p>
          <a:p>
            <a:pPr>
              <a:buFont typeface="Arial" pitchFamily="34" charset="0"/>
              <a:buChar char="•"/>
            </a:pPr>
            <a:r>
              <a:rPr lang="en-US" altLang="zh-CN" sz="2400" b="1" dirty="0" smtClean="0">
                <a:solidFill>
                  <a:srgbClr val="000099"/>
                </a:solidFill>
                <a:latin typeface="宋体" pitchFamily="2" charset="-122"/>
                <a:ea typeface="宋体" pitchFamily="2" charset="-122"/>
              </a:rPr>
              <a:t>  </a:t>
            </a:r>
            <a:r>
              <a:rPr lang="zh-CN" altLang="en-US" sz="2000" b="1" dirty="0" smtClean="0">
                <a:solidFill>
                  <a:srgbClr val="000099"/>
                </a:solidFill>
                <a:latin typeface="仿宋" pitchFamily="49" charset="-122"/>
                <a:ea typeface="仿宋" pitchFamily="49" charset="-122"/>
              </a:rPr>
              <a:t>习近平：</a:t>
            </a:r>
            <a:r>
              <a:rPr lang="en-US" altLang="zh-CN"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做人一世，为官一任，要有肝胆，要有担当精神</a:t>
            </a:r>
            <a:r>
              <a:rPr lang="zh-CN" altLang="en-US"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pPr>
            <a:r>
              <a:rPr lang="en-US" altLang="zh-CN" sz="2000" dirty="0" smtClean="0">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功崇惟志，业广惟勤。</a:t>
            </a:r>
            <a:r>
              <a:rPr lang="zh-CN" altLang="en-US" sz="2000" b="1" dirty="0" smtClean="0">
                <a:solidFill>
                  <a:srgbClr val="000099"/>
                </a:solidFill>
                <a:latin typeface="仿宋" pitchFamily="49" charset="-122"/>
                <a:ea typeface="仿宋" pitchFamily="49" charset="-122"/>
              </a:rPr>
              <a:t>” （</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尚书</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周官</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pPr>
            <a:r>
              <a:rPr lang="zh-CN" altLang="en-US" sz="2000" b="1" dirty="0" smtClean="0">
                <a:solidFill>
                  <a:srgbClr val="000099"/>
                </a:solidFill>
                <a:latin typeface="仿宋" pitchFamily="49" charset="-122"/>
                <a:ea typeface="仿宋" pitchFamily="49" charset="-122"/>
              </a:rPr>
              <a:t>  “三不朽”：“太上有立德，其次有立功，其次有立言。”（</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左传</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襄公二十四年</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a:p>
            <a:pPr>
              <a:buFont typeface="Arial" pitchFamily="34" charset="0"/>
              <a:buChar char="•"/>
            </a:pPr>
            <a:r>
              <a:rPr lang="zh-CN" altLang="en-US" sz="2000" b="1" dirty="0" smtClean="0">
                <a:solidFill>
                  <a:srgbClr val="000099"/>
                </a:solidFill>
                <a:latin typeface="仿宋" pitchFamily="49" charset="-122"/>
                <a:ea typeface="仿宋" pitchFamily="49" charset="-122"/>
              </a:rPr>
              <a:t>  “为官者当有五勤”：“一曰身勤：险远之路，身往验之；艰苦之境，身亲尝之。二曰眼勤：遇一人，必详细察看；接一文，必反复审阅。三曰手勤：易弃之物，随手收拾；易忘之事，随笔记载。四曰口勤：待同僚，则互相规劝；待下属，则再三训导。五曰心勤：精诚所至，金石亦开；苦思所积，鬼神迹通。”（清</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曾国藩）</a:t>
            </a:r>
            <a:endParaRPr lang="en-US" altLang="zh-CN" sz="2000" b="1" dirty="0" smtClean="0">
              <a:solidFill>
                <a:srgbClr val="000099"/>
              </a:solidFill>
              <a:latin typeface="仿宋" pitchFamily="49" charset="-122"/>
              <a:ea typeface="仿宋" pitchFamily="49" charset="-122"/>
            </a:endParaRPr>
          </a:p>
          <a:p>
            <a:pPr>
              <a:buNone/>
            </a:pPr>
            <a:endParaRPr lang="zh-CN" altLang="en-US" sz="2000" b="1" dirty="0">
              <a:solidFill>
                <a:srgbClr val="000099"/>
              </a:solidFill>
              <a:latin typeface="仿宋" pitchFamily="49" charset="-122"/>
              <a:ea typeface="仿宋" pitchFamily="49" charset="-122"/>
            </a:endParaRPr>
          </a:p>
        </p:txBody>
      </p:sp>
      <p:sp>
        <p:nvSpPr>
          <p:cNvPr id="3" name="TextBox 2"/>
          <p:cNvSpPr txBox="1"/>
          <p:nvPr/>
        </p:nvSpPr>
        <p:spPr>
          <a:xfrm>
            <a:off x="395536" y="4149080"/>
            <a:ext cx="8424936" cy="461665"/>
          </a:xfrm>
          <a:prstGeom prst="rect">
            <a:avLst/>
          </a:prstGeom>
          <a:noFill/>
        </p:spPr>
        <p:txBody>
          <a:bodyPr wrap="square" rtlCol="0">
            <a:spAutoFit/>
          </a:bodyPr>
          <a:lstStyle/>
          <a:p>
            <a:pPr marL="93980" indent="-93980">
              <a:spcBef>
                <a:spcPct val="20000"/>
              </a:spcBef>
              <a:buClr>
                <a:schemeClr val="accent2"/>
              </a:buClr>
              <a:buFont typeface="Wingdings" pitchFamily="2" charset="2"/>
              <a:buChar char="o"/>
            </a:pPr>
            <a:r>
              <a:rPr lang="zh-CN" altLang="en-US" sz="2400" b="1" dirty="0" smtClean="0">
                <a:solidFill>
                  <a:srgbClr val="000099"/>
                </a:solidFill>
                <a:latin typeface="宋体" pitchFamily="2" charset="-122"/>
                <a:ea typeface="宋体" pitchFamily="2" charset="-122"/>
              </a:rPr>
              <a:t>总之，无论做人做官，一要敬畏和谨慎，二要追求和担当。</a:t>
            </a:r>
            <a:endParaRPr lang="zh-CN" altLang="en-US" sz="2400" b="1" dirty="0" smtClean="0">
              <a:solidFill>
                <a:srgbClr val="000099"/>
              </a:solidFill>
              <a:latin typeface="宋体" pitchFamily="2" charset="-122"/>
              <a:ea typeface="宋体" pitchFamily="2" charset="-122"/>
            </a:endParaRPr>
          </a:p>
        </p:txBody>
      </p:sp>
      <p:pic>
        <p:nvPicPr>
          <p:cNvPr id="6" name="Picture 2" descr="c:\users\lenovo\appdata\roaming\360se6\USERDA~1\Temp\U_3022~1.JPG"/>
          <p:cNvPicPr>
            <a:picLocks noChangeAspect="1" noChangeArrowheads="1"/>
          </p:cNvPicPr>
          <p:nvPr/>
        </p:nvPicPr>
        <p:blipFill>
          <a:blip r:embed="rId1" cstate="print"/>
          <a:srcRect/>
          <a:stretch>
            <a:fillRect/>
          </a:stretch>
        </p:blipFill>
        <p:spPr bwMode="auto">
          <a:xfrm>
            <a:off x="323528" y="4965700"/>
            <a:ext cx="8407400" cy="1703660"/>
          </a:xfrm>
          <a:prstGeom prst="rect">
            <a:avLst/>
          </a:prstGeom>
          <a:noFill/>
          <a:ln w="9525">
            <a:noFill/>
            <a:miter lim="800000"/>
            <a:headEnd/>
            <a:tailEnd/>
          </a:ln>
        </p:spPr>
      </p:pic>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linds(horizontal)">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blinds(horizontal)">
                                      <p:cBhvr>
                                        <p:cTn id="12" dur="500"/>
                                        <p:tgtEl>
                                          <p:spTgt spid="7">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animEffect transition="in" filter="blinds(horizontal)">
                                      <p:cBhvr>
                                        <p:cTn id="15" dur="500"/>
                                        <p:tgtEl>
                                          <p:spTgt spid="7">
                                            <p:txEl>
                                              <p:pRg st="3" end="3"/>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7">
                                            <p:txEl>
                                              <p:pRg st="4" end="4"/>
                                            </p:txEl>
                                          </p:spTgt>
                                        </p:tgtEl>
                                        <p:attrNameLst>
                                          <p:attrName>style.visibility</p:attrName>
                                        </p:attrNameLst>
                                      </p:cBhvr>
                                      <p:to>
                                        <p:strVal val="visible"/>
                                      </p:to>
                                    </p:set>
                                    <p:animEffect transition="in" filter="blinds(horizontal)">
                                      <p:cBhvr>
                                        <p:cTn id="18" dur="500"/>
                                        <p:tgtEl>
                                          <p:spTgt spid="7">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500" fill="hold"/>
                                        <p:tgtEl>
                                          <p:spTgt spid="3"/>
                                        </p:tgtEl>
                                        <p:attrNameLst>
                                          <p:attrName>ppt_x</p:attrName>
                                        </p:attrNameLst>
                                      </p:cBhvr>
                                      <p:tavLst>
                                        <p:tav tm="0">
                                          <p:val>
                                            <p:strVal val="#ppt_x"/>
                                          </p:val>
                                        </p:tav>
                                        <p:tav tm="100000">
                                          <p:val>
                                            <p:strVal val="#ppt_x"/>
                                          </p:val>
                                        </p:tav>
                                      </p:tavLst>
                                    </p:anim>
                                    <p:anim calcmode="lin" valueType="num">
                                      <p:cBhvr additive="base">
                                        <p:cTn id="24" dur="500" fill="hold"/>
                                        <p:tgtEl>
                                          <p:spTgt spid="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ppt_x"/>
                                          </p:val>
                                        </p:tav>
                                        <p:tav tm="100000">
                                          <p:val>
                                            <p:strVal val="#ppt_x"/>
                                          </p:val>
                                        </p:tav>
                                      </p:tavLst>
                                    </p:anim>
                                    <p:anim calcmode="lin" valueType="num">
                                      <p:cBhvr additive="base">
                                        <p:cTn id="2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323528" y="1124744"/>
            <a:ext cx="5616624" cy="904863"/>
          </a:xfrm>
          <a:prstGeom prst="rect">
            <a:avLst/>
          </a:prstGeom>
        </p:spPr>
        <p:txBody>
          <a:bodyPr wrap="square">
            <a:spAutoFit/>
          </a:bodyPr>
          <a:lstStyle/>
          <a:p>
            <a:pPr marL="93980" indent="-93980" fontAlgn="base">
              <a:spcBef>
                <a:spcPct val="20000"/>
              </a:spcBef>
              <a:spcAft>
                <a:spcPct val="0"/>
              </a:spcAft>
              <a:buClr>
                <a:schemeClr val="accent2"/>
              </a:buClr>
              <a:buFont typeface="Wingdings" pitchFamily="2" charset="2"/>
              <a:buChar char="o"/>
            </a:pPr>
            <a:r>
              <a:rPr lang="zh-CN" altLang="en-US" sz="2400" b="1" dirty="0" smtClean="0">
                <a:solidFill>
                  <a:srgbClr val="000099"/>
                </a:solidFill>
                <a:latin typeface="仿宋" pitchFamily="49" charset="-122"/>
                <a:ea typeface="仿宋" pitchFamily="49" charset="-122"/>
              </a:rPr>
              <a:t>“大道至简，有权不可任性”</a:t>
            </a:r>
            <a:endParaRPr lang="en-US" altLang="zh-CN" sz="2400" b="1" dirty="0" smtClean="0">
              <a:solidFill>
                <a:srgbClr val="000099"/>
              </a:solidFill>
              <a:latin typeface="仿宋" pitchFamily="49" charset="-122"/>
              <a:ea typeface="仿宋" pitchFamily="49" charset="-122"/>
            </a:endParaRPr>
          </a:p>
          <a:p>
            <a:pPr marL="93980" indent="-93980" fontAlgn="base">
              <a:spcBef>
                <a:spcPct val="20000"/>
              </a:spcBef>
              <a:spcAft>
                <a:spcPct val="0"/>
              </a:spcAft>
              <a:buClr>
                <a:schemeClr val="accent2"/>
              </a:buClr>
              <a:buFont typeface="Wingdings" pitchFamily="2" charset="2"/>
              <a:buChar char="o"/>
            </a:pPr>
            <a:r>
              <a:rPr lang="zh-CN" altLang="en-US" sz="2400" b="1" dirty="0" smtClean="0">
                <a:solidFill>
                  <a:srgbClr val="000099"/>
                </a:solidFill>
                <a:latin typeface="仿宋" pitchFamily="49" charset="-122"/>
                <a:ea typeface="仿宋" pitchFamily="49" charset="-122"/>
              </a:rPr>
              <a:t>“居敬而行简”</a:t>
            </a:r>
            <a:r>
              <a:rPr lang="zh-CN" altLang="en-US" sz="2400" dirty="0" smtClean="0">
                <a:latin typeface="仿宋" pitchFamily="49" charset="-122"/>
                <a:ea typeface="仿宋" pitchFamily="49" charset="-122"/>
              </a:rPr>
              <a:t> </a:t>
            </a:r>
            <a:r>
              <a:rPr lang="zh-CN" altLang="en-US" sz="2000" b="1" dirty="0" smtClean="0">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论语</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雍也</a:t>
            </a:r>
            <a:r>
              <a:rPr lang="en-US"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a:t>
            </a:r>
            <a:endParaRPr lang="zh-CN" altLang="en-US" sz="2000" b="1" dirty="0" smtClean="0">
              <a:solidFill>
                <a:srgbClr val="000099"/>
              </a:solidFill>
              <a:latin typeface="仿宋" pitchFamily="49" charset="-122"/>
              <a:ea typeface="仿宋" pitchFamily="49" charset="-122"/>
            </a:endParaRPr>
          </a:p>
        </p:txBody>
      </p:sp>
      <p:pic>
        <p:nvPicPr>
          <p:cNvPr id="8" name="Picture 2" descr="c:\users\guowei\appdata\roaming\360se6\User Data\temp\u=4131886363,1649012762&amp;fm=21&amp;gp=0.jpg"/>
          <p:cNvPicPr>
            <a:picLocks noChangeAspect="1" noChangeArrowheads="1"/>
          </p:cNvPicPr>
          <p:nvPr/>
        </p:nvPicPr>
        <p:blipFill>
          <a:blip r:embed="rId1" cstate="print"/>
          <a:srcRect/>
          <a:stretch>
            <a:fillRect/>
          </a:stretch>
        </p:blipFill>
        <p:spPr bwMode="auto">
          <a:xfrm>
            <a:off x="5796136" y="404664"/>
            <a:ext cx="2952328" cy="2376264"/>
          </a:xfrm>
          <a:prstGeom prst="rect">
            <a:avLst/>
          </a:prstGeom>
          <a:noFill/>
        </p:spPr>
      </p:pic>
      <p:pic>
        <p:nvPicPr>
          <p:cNvPr id="9" name="Picture 4" descr="c:\users\guowei\appdata\roaming\360se6\User Data\temp\u=3231828383,917908472&amp;fm=21&amp;gp=0.jpg"/>
          <p:cNvPicPr>
            <a:picLocks noChangeAspect="1" noChangeArrowheads="1"/>
          </p:cNvPicPr>
          <p:nvPr/>
        </p:nvPicPr>
        <p:blipFill>
          <a:blip r:embed="rId2" cstate="print"/>
          <a:srcRect/>
          <a:stretch>
            <a:fillRect/>
          </a:stretch>
        </p:blipFill>
        <p:spPr bwMode="auto">
          <a:xfrm>
            <a:off x="467544" y="3861048"/>
            <a:ext cx="2520280" cy="2239517"/>
          </a:xfrm>
          <a:prstGeom prst="rect">
            <a:avLst/>
          </a:prstGeom>
          <a:noFill/>
        </p:spPr>
      </p:pic>
      <p:sp>
        <p:nvSpPr>
          <p:cNvPr id="10" name="矩形 9"/>
          <p:cNvSpPr/>
          <p:nvPr/>
        </p:nvSpPr>
        <p:spPr>
          <a:xfrm>
            <a:off x="3563888" y="4005064"/>
            <a:ext cx="4896544" cy="1938992"/>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zh-CN" altLang="zh-CN" sz="2400" b="1" dirty="0" smtClean="0">
                <a:solidFill>
                  <a:srgbClr val="000099"/>
                </a:solidFill>
                <a:latin typeface="仿宋" pitchFamily="49" charset="-122"/>
                <a:ea typeface="仿宋" pitchFamily="49" charset="-122"/>
              </a:rPr>
              <a:t>“我出来工作，可以有两种态度，一个是做官，一个是做点工作。我想，谁叫你当共产党人呢？既然当了，就不能够做官，不能够有私心杂念，不能够有别的选择。”</a:t>
            </a:r>
            <a:endParaRPr lang="zh-CN" altLang="en-US" sz="24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sz="3600" dirty="0" smtClean="0"/>
              <a:t>（二）</a:t>
            </a:r>
            <a:r>
              <a:rPr lang="zh-CN" altLang="zh-CN" sz="3600" dirty="0" smtClean="0"/>
              <a:t>增强政治意识，坚定政治方向</a:t>
            </a:r>
            <a:endParaRPr lang="zh-CN" altLang="en-US" sz="3600" dirty="0"/>
          </a:p>
        </p:txBody>
      </p:sp>
      <p:sp>
        <p:nvSpPr>
          <p:cNvPr id="6" name="矩形 5"/>
          <p:cNvSpPr>
            <a:spLocks noChangeArrowheads="1"/>
          </p:cNvSpPr>
          <p:nvPr/>
        </p:nvSpPr>
        <p:spPr bwMode="auto">
          <a:xfrm>
            <a:off x="323850" y="1196975"/>
            <a:ext cx="8424863" cy="2616101"/>
          </a:xfrm>
          <a:prstGeom prst="rect">
            <a:avLst/>
          </a:prstGeom>
          <a:noFill/>
          <a:ln w="9525">
            <a:noFill/>
            <a:miter lim="800000"/>
          </a:ln>
        </p:spPr>
        <p:txBody>
          <a:bodyPr wrap="square">
            <a:spAutoFit/>
          </a:bodyPr>
          <a:lstStyle/>
          <a:p>
            <a:pPr>
              <a:buClr>
                <a:srgbClr val="C00000"/>
              </a:buClr>
              <a:buFont typeface="Wingdings" pitchFamily="2" charset="2"/>
              <a:buChar char="p"/>
            </a:pPr>
            <a:r>
              <a:rPr lang="en-US" altLang="zh-CN" sz="2400" b="1" dirty="0" smtClean="0">
                <a:solidFill>
                  <a:srgbClr val="000099"/>
                </a:solidFill>
                <a:latin typeface="宋体" pitchFamily="2" charset="-122"/>
                <a:ea typeface="宋体" pitchFamily="2" charset="-122"/>
              </a:rPr>
              <a:t>1.</a:t>
            </a:r>
            <a:r>
              <a:rPr lang="zh-CN" altLang="zh-CN" sz="2400" b="1" dirty="0" smtClean="0">
                <a:solidFill>
                  <a:srgbClr val="000099"/>
                </a:solidFill>
                <a:latin typeface="宋体" pitchFamily="2" charset="-122"/>
                <a:ea typeface="宋体" pitchFamily="2" charset="-122"/>
              </a:rPr>
              <a:t>严肃党内政治生活</a:t>
            </a:r>
            <a:endParaRPr lang="en-US" altLang="zh-CN" sz="2400" b="1" dirty="0" smtClean="0">
              <a:solidFill>
                <a:srgbClr val="000099"/>
              </a:solidFill>
              <a:latin typeface="宋体" pitchFamily="2" charset="-122"/>
              <a:ea typeface="宋体" pitchFamily="2" charset="-122"/>
            </a:endParaRPr>
          </a:p>
          <a:p>
            <a:pPr>
              <a:buClr>
                <a:srgbClr val="C00000"/>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按</a:t>
            </a:r>
            <a:r>
              <a:rPr lang="zh-CN" altLang="zh-CN" sz="2000" b="1" dirty="0">
                <a:solidFill>
                  <a:srgbClr val="000099"/>
                </a:solidFill>
                <a:latin typeface="仿宋" pitchFamily="49" charset="-122"/>
                <a:ea typeface="仿宋" pitchFamily="49" charset="-122"/>
              </a:rPr>
              <a:t>照党内政治生活准则和党的各项规定办事</a:t>
            </a:r>
            <a:r>
              <a:rPr lang="zh-CN" altLang="zh-CN" sz="2000" b="1" dirty="0" smtClean="0">
                <a:solidFill>
                  <a:srgbClr val="000099"/>
                </a:solidFill>
                <a:latin typeface="仿宋" pitchFamily="49" charset="-122"/>
                <a:ea typeface="仿宋" pitchFamily="49" charset="-122"/>
              </a:rPr>
              <a:t>。讲政治、讲原则、讲规矩，</a:t>
            </a:r>
            <a:r>
              <a:rPr lang="zh-CN" altLang="en-US" sz="2000" b="1" dirty="0" smtClean="0">
                <a:solidFill>
                  <a:srgbClr val="000099"/>
                </a:solidFill>
                <a:latin typeface="仿宋" pitchFamily="49" charset="-122"/>
                <a:ea typeface="仿宋" pitchFamily="49" charset="-122"/>
              </a:rPr>
              <a:t>克</a:t>
            </a:r>
            <a:r>
              <a:rPr lang="zh-CN" altLang="en-US" sz="2000" b="1" dirty="0">
                <a:solidFill>
                  <a:srgbClr val="000099"/>
                </a:solidFill>
                <a:latin typeface="仿宋" pitchFamily="49" charset="-122"/>
                <a:ea typeface="仿宋" pitchFamily="49" charset="-122"/>
              </a:rPr>
              <a:t>服</a:t>
            </a:r>
            <a:r>
              <a:rPr lang="zh-CN" altLang="zh-CN" sz="2000" b="1" dirty="0">
                <a:solidFill>
                  <a:srgbClr val="000099"/>
                </a:solidFill>
                <a:latin typeface="仿宋" pitchFamily="49" charset="-122"/>
                <a:ea typeface="仿宋" pitchFamily="49" charset="-122"/>
              </a:rPr>
              <a:t>自由主义、分散主义、好人主义、个人主义，</a:t>
            </a:r>
            <a:r>
              <a:rPr lang="zh-CN" altLang="en-US" sz="2000" b="1" dirty="0">
                <a:solidFill>
                  <a:srgbClr val="000099"/>
                </a:solidFill>
                <a:latin typeface="仿宋" pitchFamily="49" charset="-122"/>
                <a:ea typeface="仿宋" pitchFamily="49" charset="-122"/>
              </a:rPr>
              <a:t>反对</a:t>
            </a:r>
            <a:r>
              <a:rPr lang="zh-CN" altLang="zh-CN" sz="2000" b="1" dirty="0">
                <a:solidFill>
                  <a:srgbClr val="000099"/>
                </a:solidFill>
                <a:latin typeface="仿宋" pitchFamily="49" charset="-122"/>
                <a:ea typeface="仿宋" pitchFamily="49" charset="-122"/>
              </a:rPr>
              <a:t>家长制、独断专</a:t>
            </a:r>
            <a:r>
              <a:rPr lang="zh-CN" altLang="zh-CN" sz="2000" b="1" dirty="0" smtClean="0">
                <a:solidFill>
                  <a:srgbClr val="000099"/>
                </a:solidFill>
                <a:latin typeface="仿宋" pitchFamily="49" charset="-122"/>
                <a:ea typeface="仿宋" pitchFamily="49" charset="-122"/>
              </a:rPr>
              <a:t>行</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不搞假大空</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随意化、平淡化</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娱乐化、庸俗化。</a:t>
            </a:r>
            <a:endParaRPr lang="en-US" altLang="zh-CN" sz="2000" b="1" dirty="0" smtClean="0">
              <a:solidFill>
                <a:srgbClr val="000099"/>
              </a:solidFill>
              <a:latin typeface="仿宋" pitchFamily="49" charset="-122"/>
              <a:ea typeface="仿宋" pitchFamily="49" charset="-122"/>
            </a:endParaRPr>
          </a:p>
          <a:p>
            <a:pPr>
              <a:buClr>
                <a:srgbClr val="C00000"/>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党内上下关系、人际关系、工作氛围突出团结和谐、纯洁健康、弘扬正气，不允许搞团团伙伙、帮帮派派，不允许搞利益集团、进行利益交换。</a:t>
            </a:r>
            <a:endParaRPr lang="en-US" altLang="zh-CN" sz="2000" b="1" dirty="0" smtClean="0">
              <a:solidFill>
                <a:srgbClr val="000099"/>
              </a:solidFill>
              <a:latin typeface="仿宋" pitchFamily="49" charset="-122"/>
              <a:ea typeface="仿宋" pitchFamily="49" charset="-122"/>
            </a:endParaRPr>
          </a:p>
          <a:p>
            <a:pPr>
              <a:buClr>
                <a:srgbClr val="C00000"/>
              </a:buClr>
            </a:pPr>
            <a:r>
              <a:rPr lang="zh-CN" altLang="en-US" sz="2000" b="1" dirty="0" smtClean="0">
                <a:solidFill>
                  <a:srgbClr val="000099"/>
                </a:solidFill>
                <a:latin typeface="仿宋" pitchFamily="49" charset="-122"/>
                <a:ea typeface="仿宋" pitchFamily="49" charset="-122"/>
              </a:rPr>
              <a:t>   运用</a:t>
            </a:r>
            <a:r>
              <a:rPr lang="zh-CN" altLang="zh-CN" sz="2000" b="1" dirty="0" smtClean="0">
                <a:solidFill>
                  <a:srgbClr val="000099"/>
                </a:solidFill>
                <a:latin typeface="仿宋" pitchFamily="49" charset="-122"/>
                <a:ea typeface="仿宋" pitchFamily="49" charset="-122"/>
              </a:rPr>
              <a:t>批评和自我批评</a:t>
            </a:r>
            <a:r>
              <a:rPr lang="zh-CN" altLang="en-US" sz="2000" b="1" dirty="0" smtClean="0">
                <a:solidFill>
                  <a:srgbClr val="000099"/>
                </a:solidFill>
                <a:latin typeface="仿宋" pitchFamily="49" charset="-122"/>
                <a:ea typeface="仿宋" pitchFamily="49" charset="-122"/>
              </a:rPr>
              <a:t>武器来</a:t>
            </a:r>
            <a:r>
              <a:rPr lang="zh-CN" altLang="zh-CN" sz="2000" b="1" dirty="0" smtClean="0">
                <a:solidFill>
                  <a:srgbClr val="000099"/>
                </a:solidFill>
                <a:latin typeface="仿宋" pitchFamily="49" charset="-122"/>
                <a:ea typeface="仿宋" pitchFamily="49" charset="-122"/>
              </a:rPr>
              <a:t>解决党内矛盾。</a:t>
            </a:r>
            <a:endParaRPr lang="en-US" altLang="zh-CN" sz="2000" b="1" dirty="0" smtClean="0">
              <a:solidFill>
                <a:srgbClr val="000099"/>
              </a:solidFill>
              <a:latin typeface="仿宋" pitchFamily="49" charset="-122"/>
              <a:ea typeface="仿宋" pitchFamily="49" charset="-122"/>
            </a:endParaRPr>
          </a:p>
          <a:p>
            <a:pPr>
              <a:buClr>
                <a:srgbClr val="C00000"/>
              </a:buClr>
            </a:pPr>
            <a:endParaRPr lang="zh-CN" altLang="en-US" sz="2000" b="1" dirty="0">
              <a:solidFill>
                <a:srgbClr val="000099"/>
              </a:solidFill>
              <a:latin typeface="仿宋" pitchFamily="49" charset="-122"/>
              <a:ea typeface="仿宋" pitchFamily="49" charset="-122"/>
            </a:endParaRPr>
          </a:p>
        </p:txBody>
      </p:sp>
      <p:sp>
        <p:nvSpPr>
          <p:cNvPr id="7" name="矩形 6"/>
          <p:cNvSpPr>
            <a:spLocks noChangeArrowheads="1"/>
          </p:cNvSpPr>
          <p:nvPr/>
        </p:nvSpPr>
        <p:spPr bwMode="auto">
          <a:xfrm>
            <a:off x="395536" y="3717032"/>
            <a:ext cx="8424863" cy="1384995"/>
          </a:xfrm>
          <a:prstGeom prst="rect">
            <a:avLst/>
          </a:prstGeom>
          <a:noFill/>
          <a:ln w="9525">
            <a:noFill/>
            <a:miter lim="800000"/>
          </a:ln>
        </p:spPr>
        <p:txBody>
          <a:bodyPr wrap="square">
            <a:spAutoFit/>
          </a:bodyPr>
          <a:lstStyle/>
          <a:p>
            <a:pPr>
              <a:buClr>
                <a:srgbClr val="C00000"/>
              </a:buClr>
              <a:buFont typeface="Wingdings" pitchFamily="2" charset="2"/>
              <a:buChar char="p"/>
            </a:pPr>
            <a:r>
              <a:rPr lang="en-US" altLang="zh-CN" sz="2400" b="1" dirty="0" smtClean="0">
                <a:solidFill>
                  <a:srgbClr val="000099"/>
                </a:solidFill>
                <a:latin typeface="宋体" pitchFamily="2" charset="-122"/>
                <a:ea typeface="宋体" pitchFamily="2" charset="-122"/>
              </a:rPr>
              <a:t>2.</a:t>
            </a:r>
            <a:r>
              <a:rPr lang="zh-CN" altLang="zh-CN" sz="2400" b="1" dirty="0" smtClean="0">
                <a:solidFill>
                  <a:srgbClr val="000099"/>
                </a:solidFill>
                <a:latin typeface="宋体" pitchFamily="2" charset="-122"/>
                <a:ea typeface="宋体" pitchFamily="2" charset="-122"/>
              </a:rPr>
              <a:t>自</a:t>
            </a:r>
            <a:r>
              <a:rPr lang="zh-CN" altLang="zh-CN" sz="2400" b="1" dirty="0">
                <a:solidFill>
                  <a:srgbClr val="000099"/>
                </a:solidFill>
                <a:latin typeface="宋体" pitchFamily="2" charset="-122"/>
                <a:ea typeface="宋体" pitchFamily="2" charset="-122"/>
              </a:rPr>
              <a:t>觉维护中央权</a:t>
            </a:r>
            <a:r>
              <a:rPr lang="zh-CN" altLang="zh-CN" sz="2400" b="1" dirty="0" smtClean="0">
                <a:solidFill>
                  <a:srgbClr val="000099"/>
                </a:solidFill>
                <a:latin typeface="宋体" pitchFamily="2" charset="-122"/>
                <a:ea typeface="宋体" pitchFamily="2" charset="-122"/>
              </a:rPr>
              <a:t>威</a:t>
            </a:r>
            <a:endParaRPr lang="en-US" altLang="zh-CN" sz="2400" b="1" dirty="0" smtClean="0">
              <a:solidFill>
                <a:srgbClr val="000099"/>
              </a:solidFill>
              <a:latin typeface="宋体" pitchFamily="2" charset="-122"/>
              <a:ea typeface="宋体" pitchFamily="2" charset="-122"/>
            </a:endParaRPr>
          </a:p>
          <a:p>
            <a:pPr>
              <a:buClr>
                <a:srgbClr val="C00000"/>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按</a:t>
            </a:r>
            <a:r>
              <a:rPr lang="zh-CN" altLang="zh-CN" sz="2000" b="1" dirty="0">
                <a:solidFill>
                  <a:srgbClr val="000099"/>
                </a:solidFill>
                <a:latin typeface="仿宋" pitchFamily="49" charset="-122"/>
                <a:ea typeface="仿宋" pitchFamily="49" charset="-122"/>
              </a:rPr>
              <a:t>照民主集中制原则来设定和处理党内组织和组织、组织和个人、同志和同志、集体领导和个人分工负责等重要关系，不能缺位错位、本末倒置</a:t>
            </a:r>
            <a:r>
              <a:rPr lang="zh-CN" altLang="zh-CN" sz="2000" b="1" dirty="0" smtClean="0">
                <a:solidFill>
                  <a:srgbClr val="000099"/>
                </a:solidFill>
                <a:latin typeface="仿宋" pitchFamily="49" charset="-122"/>
                <a:ea typeface="仿宋" pitchFamily="49" charset="-122"/>
              </a:rPr>
              <a:t>。</a:t>
            </a:r>
            <a:r>
              <a:rPr lang="en-US" altLang="zh-CN" sz="2000" b="1" dirty="0" smtClean="0">
                <a:solidFill>
                  <a:srgbClr val="000099"/>
                </a:solidFill>
                <a:latin typeface="仿宋" pitchFamily="49" charset="-122"/>
                <a:ea typeface="仿宋" pitchFamily="49" charset="-122"/>
              </a:rPr>
              <a:t>  </a:t>
            </a:r>
            <a:endParaRPr lang="zh-CN" altLang="en-US" sz="2000" b="1" dirty="0">
              <a:solidFill>
                <a:srgbClr val="000099"/>
              </a:solidFill>
              <a:latin typeface="仿宋" pitchFamily="49" charset="-122"/>
              <a:ea typeface="仿宋" pitchFamily="49" charset="-122"/>
            </a:endParaRPr>
          </a:p>
        </p:txBody>
      </p:sp>
      <p:sp>
        <p:nvSpPr>
          <p:cNvPr id="8" name="矩形 7"/>
          <p:cNvSpPr>
            <a:spLocks noChangeArrowheads="1"/>
          </p:cNvSpPr>
          <p:nvPr/>
        </p:nvSpPr>
        <p:spPr bwMode="auto">
          <a:xfrm>
            <a:off x="467544" y="5301208"/>
            <a:ext cx="8353425" cy="1077218"/>
          </a:xfrm>
          <a:prstGeom prst="rect">
            <a:avLst/>
          </a:prstGeom>
          <a:noFill/>
          <a:ln w="9525">
            <a:noFill/>
            <a:miter lim="800000"/>
          </a:ln>
        </p:spPr>
        <p:txBody>
          <a:bodyPr wrap="square">
            <a:spAutoFit/>
          </a:bodyPr>
          <a:lstStyle/>
          <a:p>
            <a:pPr>
              <a:buClr>
                <a:srgbClr val="C00000"/>
              </a:buClr>
              <a:buFont typeface="Wingdings" pitchFamily="2" charset="2"/>
              <a:buChar char="p"/>
            </a:pPr>
            <a:r>
              <a:rPr lang="en-US" altLang="zh-CN" sz="2400" b="1" dirty="0" smtClean="0">
                <a:solidFill>
                  <a:srgbClr val="000099"/>
                </a:solidFill>
                <a:latin typeface="宋体" pitchFamily="2" charset="-122"/>
                <a:ea typeface="宋体" pitchFamily="2" charset="-122"/>
              </a:rPr>
              <a:t>3.</a:t>
            </a:r>
            <a:r>
              <a:rPr lang="zh-CN" altLang="zh-CN" sz="2400" b="1" dirty="0" smtClean="0">
                <a:solidFill>
                  <a:srgbClr val="000099"/>
                </a:solidFill>
                <a:latin typeface="宋体" pitchFamily="2" charset="-122"/>
                <a:ea typeface="宋体" pitchFamily="2" charset="-122"/>
              </a:rPr>
              <a:t>增</a:t>
            </a:r>
            <a:r>
              <a:rPr lang="zh-CN" altLang="zh-CN" sz="2400" b="1" dirty="0">
                <a:solidFill>
                  <a:srgbClr val="000099"/>
                </a:solidFill>
                <a:latin typeface="宋体" pitchFamily="2" charset="-122"/>
                <a:ea typeface="宋体" pitchFamily="2" charset="-122"/>
              </a:rPr>
              <a:t>强角色意识和政治担</a:t>
            </a:r>
            <a:r>
              <a:rPr lang="zh-CN" altLang="zh-CN" sz="2400" b="1" dirty="0" smtClean="0">
                <a:solidFill>
                  <a:srgbClr val="000099"/>
                </a:solidFill>
                <a:latin typeface="宋体" pitchFamily="2" charset="-122"/>
                <a:ea typeface="宋体" pitchFamily="2" charset="-122"/>
              </a:rPr>
              <a:t>当</a:t>
            </a:r>
            <a:endParaRPr lang="en-US" altLang="zh-CN" sz="2400" b="1" dirty="0" smtClean="0">
              <a:solidFill>
                <a:srgbClr val="000099"/>
              </a:solidFill>
              <a:latin typeface="宋体" pitchFamily="2" charset="-122"/>
              <a:ea typeface="宋体" pitchFamily="2" charset="-122"/>
            </a:endParaRPr>
          </a:p>
          <a:p>
            <a:pPr>
              <a:buClr>
                <a:srgbClr val="C00000"/>
              </a:buCl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在</a:t>
            </a:r>
            <a:r>
              <a:rPr lang="zh-CN" altLang="zh-CN" sz="2000" b="1" dirty="0">
                <a:solidFill>
                  <a:srgbClr val="000099"/>
                </a:solidFill>
                <a:latin typeface="仿宋" pitchFamily="49" charset="-122"/>
                <a:ea typeface="仿宋" pitchFamily="49" charset="-122"/>
              </a:rPr>
              <a:t>党言党、在党忧党、在党为党</a:t>
            </a:r>
            <a:r>
              <a:rPr lang="zh-CN" altLang="zh-CN" sz="2000" b="1" dirty="0" smtClean="0">
                <a:solidFill>
                  <a:srgbClr val="000099"/>
                </a:solidFill>
                <a:latin typeface="仿宋" pitchFamily="49" charset="-122"/>
                <a:ea typeface="仿宋" pitchFamily="49" charset="-122"/>
              </a:rPr>
              <a:t>，爱</a:t>
            </a:r>
            <a:r>
              <a:rPr lang="zh-CN" altLang="zh-CN" sz="2000" b="1" dirty="0">
                <a:solidFill>
                  <a:srgbClr val="000099"/>
                </a:solidFill>
                <a:latin typeface="仿宋" pitchFamily="49" charset="-122"/>
                <a:ea typeface="仿宋" pitchFamily="49" charset="-122"/>
              </a:rPr>
              <a:t>党、忧党、兴党、护</a:t>
            </a:r>
            <a:r>
              <a:rPr lang="zh-CN" altLang="zh-CN" sz="2000" b="1" dirty="0" smtClean="0">
                <a:solidFill>
                  <a:srgbClr val="000099"/>
                </a:solidFill>
                <a:latin typeface="仿宋" pitchFamily="49" charset="-122"/>
                <a:ea typeface="仿宋" pitchFamily="49" charset="-122"/>
              </a:rPr>
              <a:t>党</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对党绝对忠诚</a:t>
            </a:r>
            <a:r>
              <a:rPr lang="zh-CN" altLang="en-US" sz="2000" b="1" dirty="0" smtClean="0">
                <a:solidFill>
                  <a:srgbClr val="000099"/>
                </a:solidFill>
                <a:latin typeface="仿宋" pitchFamily="49" charset="-122"/>
                <a:ea typeface="仿宋" pitchFamily="49" charset="-122"/>
              </a:rPr>
              <a:t>。</a:t>
            </a:r>
            <a:endParaRPr lang="zh-CN" altLang="en-US" sz="2000" b="1" dirty="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sz="3600" dirty="0" smtClean="0"/>
              <a:t>（三）</a:t>
            </a:r>
            <a:r>
              <a:rPr lang="zh-CN" altLang="zh-CN" sz="3600" dirty="0" smtClean="0"/>
              <a:t>树立清风正气，严守政治纪律</a:t>
            </a:r>
            <a:endParaRPr lang="zh-CN" altLang="en-US" sz="3600" dirty="0"/>
          </a:p>
        </p:txBody>
      </p:sp>
      <p:sp>
        <p:nvSpPr>
          <p:cNvPr id="4" name="内容占位符 3"/>
          <p:cNvSpPr txBox="1">
            <a:spLocks noGrp="1" noChangeArrowheads="1"/>
          </p:cNvSpPr>
          <p:nvPr>
            <p:ph idx="1"/>
          </p:nvPr>
        </p:nvSpPr>
        <p:spPr bwMode="auto">
          <a:xfrm>
            <a:off x="468313" y="1628775"/>
            <a:ext cx="8280400" cy="1754326"/>
          </a:xfrm>
          <a:prstGeom prst="rect">
            <a:avLst/>
          </a:prstGeom>
          <a:noFill/>
          <a:ln w="9525">
            <a:noFill/>
            <a:miter lim="800000"/>
          </a:ln>
        </p:spPr>
        <p:txBody>
          <a:bodyPr wrap="square">
            <a:spAutoFit/>
          </a:bodyPr>
          <a:lstStyle/>
          <a:p>
            <a:pPr>
              <a:buClr>
                <a:srgbClr val="C00000"/>
              </a:buClr>
              <a:buFont typeface="Wingdings" pitchFamily="2" charset="2"/>
              <a:buChar char="p"/>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政治纪律是最重要、最根本、最关键的纪律，遵守党的政治纪律是遵守党的全部纪律的重要基础。</a:t>
            </a:r>
            <a:endParaRPr lang="en-US" altLang="zh-CN" sz="2000" b="1" dirty="0" smtClean="0">
              <a:solidFill>
                <a:srgbClr val="000099"/>
              </a:solidFill>
              <a:latin typeface="仿宋" pitchFamily="49" charset="-122"/>
              <a:ea typeface="仿宋" pitchFamily="49" charset="-122"/>
            </a:endParaRPr>
          </a:p>
          <a:p>
            <a:pPr>
              <a:buClr>
                <a:srgbClr val="C00000"/>
              </a:buClr>
              <a:buFont typeface="Wingdings" pitchFamily="2" charset="2"/>
              <a:buChar char="p"/>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遵</a:t>
            </a:r>
            <a:r>
              <a:rPr lang="zh-CN" altLang="zh-CN" sz="2000" b="1" dirty="0">
                <a:solidFill>
                  <a:srgbClr val="000099"/>
                </a:solidFill>
                <a:latin typeface="仿宋" pitchFamily="49" charset="-122"/>
                <a:ea typeface="仿宋" pitchFamily="49" charset="-122"/>
              </a:rPr>
              <a:t>守政治纪律和政治规矩</a:t>
            </a:r>
            <a:r>
              <a:rPr lang="zh-CN" altLang="en-US" sz="2000" b="1" dirty="0">
                <a:solidFill>
                  <a:srgbClr val="000099"/>
                </a:solidFill>
                <a:latin typeface="仿宋" pitchFamily="49" charset="-122"/>
                <a:ea typeface="仿宋" pitchFamily="49" charset="-122"/>
              </a:rPr>
              <a:t>“五个必须”：</a:t>
            </a:r>
            <a:endParaRPr lang="en-US" altLang="zh-CN" sz="2000" b="1" dirty="0">
              <a:solidFill>
                <a:srgbClr val="000099"/>
              </a:solidFill>
              <a:latin typeface="仿宋" pitchFamily="49" charset="-122"/>
              <a:ea typeface="仿宋" pitchFamily="49" charset="-122"/>
            </a:endParaRPr>
          </a:p>
          <a:p>
            <a:pPr>
              <a:buClr>
                <a:srgbClr val="C00000"/>
              </a:buClr>
              <a:buNone/>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必</a:t>
            </a:r>
            <a:r>
              <a:rPr lang="zh-CN" altLang="zh-CN" sz="2000" b="1" dirty="0">
                <a:solidFill>
                  <a:srgbClr val="000099"/>
                </a:solidFill>
                <a:latin typeface="仿宋" pitchFamily="49" charset="-122"/>
                <a:ea typeface="仿宋" pitchFamily="49" charset="-122"/>
              </a:rPr>
              <a:t>须维护党中央权威，必须维护党的团结，必须遵循组织程序，必须服从组织决定，必须管好亲属和身边工作人</a:t>
            </a:r>
            <a:r>
              <a:rPr lang="zh-CN" altLang="zh-CN" sz="2000" b="1" dirty="0" smtClean="0">
                <a:solidFill>
                  <a:srgbClr val="000099"/>
                </a:solidFill>
                <a:latin typeface="仿宋" pitchFamily="49" charset="-122"/>
                <a:ea typeface="仿宋" pitchFamily="49" charset="-122"/>
              </a:rPr>
              <a:t>员。</a:t>
            </a:r>
            <a:endParaRPr lang="zh-CN" altLang="en-US" sz="2000" b="1" dirty="0">
              <a:solidFill>
                <a:srgbClr val="000099"/>
              </a:solidFill>
              <a:latin typeface="仿宋" pitchFamily="49" charset="-122"/>
              <a:ea typeface="仿宋" pitchFamily="49" charset="-122"/>
            </a:endParaRPr>
          </a:p>
        </p:txBody>
      </p:sp>
      <p:sp>
        <p:nvSpPr>
          <p:cNvPr id="5" name="矩形 4"/>
          <p:cNvSpPr/>
          <p:nvPr/>
        </p:nvSpPr>
        <p:spPr>
          <a:xfrm>
            <a:off x="539552" y="3645024"/>
            <a:ext cx="8064896" cy="707886"/>
          </a:xfrm>
          <a:prstGeom prst="rect">
            <a:avLst/>
          </a:prstGeom>
        </p:spPr>
        <p:txBody>
          <a:bodyPr wrap="square">
            <a:spAutoFit/>
          </a:bodyPr>
          <a:lstStyle/>
          <a:p>
            <a:pPr>
              <a:buClr>
                <a:srgbClr val="C00000"/>
              </a:buClr>
              <a:buFont typeface="Wingdings" pitchFamily="2" charset="2"/>
              <a:buChar char="p"/>
            </a:pPr>
            <a:r>
              <a:rPr lang="en-US" altLang="zh-CN" sz="2000" b="1" dirty="0" smtClean="0">
                <a:solidFill>
                  <a:srgbClr val="000099"/>
                </a:solidFill>
                <a:latin typeface="仿宋" pitchFamily="49" charset="-122"/>
                <a:ea typeface="仿宋" pitchFamily="49" charset="-122"/>
                <a:cs typeface="宋体" charset="-122"/>
              </a:rPr>
              <a:t> </a:t>
            </a:r>
            <a:r>
              <a:rPr lang="zh-CN" altLang="zh-CN" sz="2000" b="1" dirty="0" smtClean="0">
                <a:solidFill>
                  <a:srgbClr val="000099"/>
                </a:solidFill>
                <a:latin typeface="仿宋" pitchFamily="49" charset="-122"/>
                <a:ea typeface="仿宋" pitchFamily="49" charset="-122"/>
                <a:cs typeface="宋体" charset="-122"/>
              </a:rPr>
              <a:t>严格遵守和坚决维护纪律是做合格党员、干部的基本条件。</a:t>
            </a:r>
            <a:endParaRPr lang="en-US" altLang="zh-CN" sz="2000" b="1" dirty="0" smtClean="0">
              <a:solidFill>
                <a:srgbClr val="000099"/>
              </a:solidFill>
              <a:latin typeface="仿宋" pitchFamily="49" charset="-122"/>
              <a:ea typeface="仿宋" pitchFamily="49" charset="-122"/>
              <a:cs typeface="宋体" charset="-122"/>
            </a:endParaRPr>
          </a:p>
          <a:p>
            <a:pPr>
              <a:buClr>
                <a:srgbClr val="C00000"/>
              </a:buClr>
              <a:buFont typeface="Wingdings" pitchFamily="2" charset="2"/>
              <a:buChar char="p"/>
            </a:pPr>
            <a:r>
              <a:rPr lang="zh-CN" altLang="en-US" sz="2000" b="1" dirty="0" smtClean="0">
                <a:solidFill>
                  <a:srgbClr val="000099"/>
                </a:solidFill>
                <a:latin typeface="仿宋" pitchFamily="49" charset="-122"/>
                <a:ea typeface="仿宋" pitchFamily="49" charset="-122"/>
                <a:cs typeface="宋体" charset="-122"/>
              </a:rPr>
              <a:t> 切实履行执纪职责，落实主体责任</a:t>
            </a:r>
            <a:endParaRPr lang="zh-CN" altLang="en-US" sz="2000" b="1" dirty="0">
              <a:solidFill>
                <a:srgbClr val="000099"/>
              </a:solidFill>
              <a:latin typeface="仿宋" pitchFamily="49" charset="-122"/>
              <a:ea typeface="仿宋" pitchFamily="49" charset="-122"/>
              <a:cs typeface="宋体" charset="-122"/>
            </a:endParaRPr>
          </a:p>
        </p:txBody>
      </p:sp>
      <p:sp>
        <p:nvSpPr>
          <p:cNvPr id="6" name="矩形 5"/>
          <p:cNvSpPr/>
          <p:nvPr/>
        </p:nvSpPr>
        <p:spPr>
          <a:xfrm>
            <a:off x="611560" y="4725144"/>
            <a:ext cx="8208912" cy="707886"/>
          </a:xfrm>
          <a:prstGeom prst="rect">
            <a:avLst/>
          </a:prstGeom>
        </p:spPr>
        <p:txBody>
          <a:bodyPr wrap="square">
            <a:spAutoFit/>
          </a:bodyPr>
          <a:lstStyle/>
          <a:p>
            <a:pPr marL="93980" indent="-93980">
              <a:spcBef>
                <a:spcPct val="20000"/>
              </a:spcBef>
              <a:buClr>
                <a:schemeClr val="accent2"/>
              </a:buClr>
              <a:buFont typeface="Wingdings" pitchFamily="2" charset="2"/>
              <a:buChar char="o"/>
            </a:pPr>
            <a:r>
              <a:rPr lang="en-US" altLang="zh-CN"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运用好监督执纪的“四种形态”</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在严明纪律中体现严格要求和关心爱护。</a:t>
            </a:r>
            <a:endParaRPr lang="en-US" altLang="zh-CN" sz="2000" b="1" dirty="0" smtClean="0">
              <a:solidFill>
                <a:srgbClr val="000099"/>
              </a:solidFill>
              <a:latin typeface="仿宋" pitchFamily="49" charset="-122"/>
              <a:ea typeface="仿宋" pitchFamily="49"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850" y="1484313"/>
            <a:ext cx="8569325" cy="1512887"/>
          </a:xfrm>
        </p:spPr>
        <p:txBody>
          <a:bodyPr/>
          <a:lstStyle/>
          <a:p>
            <a:r>
              <a:rPr lang="zh-CN" altLang="zh-CN" sz="2400" b="1" dirty="0" smtClean="0">
                <a:solidFill>
                  <a:srgbClr val="000099"/>
                </a:solidFill>
                <a:latin typeface="宋体" charset="-122"/>
                <a:ea typeface="宋体" charset="-122"/>
              </a:rPr>
              <a:t>民心最重要、民心不可失</a:t>
            </a:r>
            <a:r>
              <a:rPr lang="zh-CN" altLang="en-US" sz="2400" b="1" dirty="0" smtClean="0">
                <a:solidFill>
                  <a:srgbClr val="000099"/>
                </a:solidFill>
                <a:latin typeface="宋体" charset="-122"/>
                <a:ea typeface="宋体" charset="-122"/>
              </a:rPr>
              <a:t>，</a:t>
            </a:r>
            <a:r>
              <a:rPr lang="zh-CN" altLang="zh-CN" sz="2400" b="1" dirty="0" smtClean="0">
                <a:solidFill>
                  <a:srgbClr val="000099"/>
                </a:solidFill>
                <a:latin typeface="宋体" charset="-122"/>
                <a:ea typeface="宋体" charset="-122"/>
              </a:rPr>
              <a:t>人心向背是最大的政治</a:t>
            </a:r>
            <a:r>
              <a:rPr lang="zh-CN" altLang="en-US" sz="2400" b="1" dirty="0" smtClean="0">
                <a:solidFill>
                  <a:srgbClr val="000099"/>
                </a:solidFill>
                <a:latin typeface="宋体" charset="-122"/>
                <a:ea typeface="宋体" charset="-122"/>
              </a:rPr>
              <a:t>。</a:t>
            </a:r>
            <a:endParaRPr lang="en-US" altLang="zh-CN" sz="2400" b="1" dirty="0" smtClean="0">
              <a:solidFill>
                <a:srgbClr val="000099"/>
              </a:solidFill>
              <a:latin typeface="宋体" charset="-122"/>
              <a:ea typeface="宋体" charset="-122"/>
            </a:endParaRPr>
          </a:p>
          <a:p>
            <a:pPr>
              <a:buFont typeface="Arial" charset="0"/>
              <a:buChar char="•"/>
            </a:pPr>
            <a:r>
              <a:rPr lang="en-US" altLang="zh-CN" sz="24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人民监督作用</a:t>
            </a:r>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建言献策渠道，批评监督渠道。</a:t>
            </a:r>
            <a:endParaRPr lang="en-US" altLang="zh-CN" sz="2000" b="1" dirty="0" smtClean="0">
              <a:solidFill>
                <a:srgbClr val="000099"/>
              </a:solidFill>
              <a:latin typeface="仿宋" pitchFamily="49" charset="-122"/>
              <a:ea typeface="仿宋" pitchFamily="49" charset="-122"/>
            </a:endParaRPr>
          </a:p>
          <a:p>
            <a:pPr>
              <a:buFont typeface="Arial" charset="0"/>
              <a:buChar char="•"/>
            </a:pPr>
            <a:r>
              <a:rPr lang="en-US" altLang="zh-CN" sz="2000" b="1" dirty="0" smtClean="0">
                <a:solidFill>
                  <a:srgbClr val="000099"/>
                </a:solidFill>
                <a:latin typeface="仿宋" pitchFamily="49" charset="-122"/>
                <a:ea typeface="仿宋" pitchFamily="49" charset="-122"/>
              </a:rPr>
              <a:t> </a:t>
            </a:r>
            <a:r>
              <a:rPr lang="zh-CN" altLang="en-US" sz="2000" b="1" dirty="0" smtClean="0">
                <a:solidFill>
                  <a:srgbClr val="000099"/>
                </a:solidFill>
                <a:latin typeface="仿宋" pitchFamily="49" charset="-122"/>
                <a:ea typeface="仿宋" pitchFamily="49" charset="-122"/>
              </a:rPr>
              <a:t>人民得到实惠：更有尊严和提升幸福感。</a:t>
            </a:r>
            <a:endParaRPr lang="en-US" altLang="zh-CN" sz="2000" b="1" dirty="0" smtClean="0">
              <a:solidFill>
                <a:srgbClr val="000099"/>
              </a:solidFill>
              <a:latin typeface="仿宋" pitchFamily="49" charset="-122"/>
              <a:ea typeface="仿宋" pitchFamily="49" charset="-122"/>
            </a:endParaRPr>
          </a:p>
          <a:p>
            <a:pPr>
              <a:buFont typeface="Arial" charset="0"/>
              <a:buChar cha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以人民群众的认可度和满意度，作为衡量</a:t>
            </a:r>
            <a:r>
              <a:rPr lang="zh-CN" altLang="en-US" sz="2000" b="1" dirty="0" smtClean="0">
                <a:solidFill>
                  <a:srgbClr val="000099"/>
                </a:solidFill>
                <a:latin typeface="仿宋" pitchFamily="49" charset="-122"/>
                <a:ea typeface="仿宋" pitchFamily="49" charset="-122"/>
              </a:rPr>
              <a:t>党组织和党员</a:t>
            </a:r>
            <a:r>
              <a:rPr lang="zh-CN" altLang="zh-CN" sz="2000" b="1" dirty="0" smtClean="0">
                <a:solidFill>
                  <a:srgbClr val="000099"/>
                </a:solidFill>
                <a:latin typeface="仿宋" pitchFamily="49" charset="-122"/>
                <a:ea typeface="仿宋" pitchFamily="49" charset="-122"/>
              </a:rPr>
              <a:t>的根本标准。</a:t>
            </a:r>
            <a:endParaRPr lang="zh-CN" altLang="en-US" sz="2000" b="1" dirty="0" smtClean="0">
              <a:solidFill>
                <a:srgbClr val="000099"/>
              </a:solidFill>
              <a:latin typeface="仿宋" pitchFamily="49" charset="-122"/>
              <a:ea typeface="仿宋" pitchFamily="49" charset="-122"/>
            </a:endParaRPr>
          </a:p>
        </p:txBody>
      </p:sp>
      <p:sp>
        <p:nvSpPr>
          <p:cNvPr id="4" name="AutoShape 3"/>
          <p:cNvSpPr>
            <a:spLocks noChangeArrowheads="1"/>
          </p:cNvSpPr>
          <p:nvPr/>
        </p:nvSpPr>
        <p:spPr bwMode="gray">
          <a:xfrm>
            <a:off x="323850" y="3443288"/>
            <a:ext cx="8424863" cy="3154064"/>
          </a:xfrm>
          <a:prstGeom prst="roundRect">
            <a:avLst>
              <a:gd name="adj" fmla="val 16667"/>
            </a:avLst>
          </a:prstGeom>
          <a:solidFill>
            <a:schemeClr val="bg2">
              <a:alpha val="79999"/>
            </a:schemeClr>
          </a:solidFill>
          <a:ln w="12700" algn="ctr">
            <a:noFill/>
            <a:round/>
          </a:ln>
        </p:spPr>
        <p:txBody>
          <a:bodyPr wrap="none" anchor="ctr"/>
          <a:lstStyle/>
          <a:p>
            <a:pPr>
              <a:buClr>
                <a:srgbClr val="C00000"/>
              </a:buClr>
              <a:buFont typeface="Arial" charset="0"/>
              <a:buChar char="•"/>
            </a:pPr>
            <a:r>
              <a:rPr lang="zh-CN" altLang="en-US" sz="2000" b="1" dirty="0">
                <a:solidFill>
                  <a:srgbClr val="000099"/>
                </a:solidFill>
                <a:latin typeface="仿宋" pitchFamily="49" charset="-122"/>
                <a:ea typeface="仿宋" pitchFamily="49" charset="-122"/>
              </a:rPr>
              <a:t> 新加坡</a:t>
            </a:r>
            <a:r>
              <a:rPr lang="zh-CN" altLang="zh-CN" sz="2000" b="1" dirty="0">
                <a:solidFill>
                  <a:srgbClr val="000099"/>
                </a:solidFill>
                <a:latin typeface="仿宋" pitchFamily="49" charset="-122"/>
                <a:ea typeface="仿宋" pitchFamily="49" charset="-122"/>
              </a:rPr>
              <a:t>人民行动党与中国共产党相似的地方</a:t>
            </a:r>
            <a:r>
              <a:rPr lang="zh-CN" altLang="en-US" sz="2000" b="1" dirty="0">
                <a:solidFill>
                  <a:srgbClr val="000099"/>
                </a:solidFill>
                <a:latin typeface="仿宋" pitchFamily="49" charset="-122"/>
                <a:ea typeface="仿宋" pitchFamily="49" charset="-122"/>
              </a:rPr>
              <a:t>：</a:t>
            </a:r>
            <a:r>
              <a:rPr lang="zh-CN" altLang="zh-CN" sz="2000" b="1" dirty="0">
                <a:solidFill>
                  <a:srgbClr val="000099"/>
                </a:solidFill>
                <a:latin typeface="仿宋" pitchFamily="49" charset="-122"/>
                <a:ea typeface="仿宋" pitchFamily="49" charset="-122"/>
              </a:rPr>
              <a:t>以为人民服务为宗旨</a:t>
            </a:r>
            <a:r>
              <a:rPr lang="zh-CN" altLang="en-US" sz="2000" b="1" dirty="0">
                <a:solidFill>
                  <a:srgbClr val="000099"/>
                </a:solidFill>
                <a:latin typeface="仿宋" pitchFamily="49" charset="-122"/>
                <a:ea typeface="仿宋" pitchFamily="49" charset="-122"/>
              </a:rPr>
              <a:t>；</a:t>
            </a:r>
            <a:endParaRPr lang="en-US" altLang="zh-CN" sz="2000" b="1" dirty="0">
              <a:solidFill>
                <a:srgbClr val="000099"/>
              </a:solidFill>
              <a:latin typeface="仿宋" pitchFamily="49" charset="-122"/>
              <a:ea typeface="仿宋" pitchFamily="49" charset="-122"/>
            </a:endParaRPr>
          </a:p>
          <a:p>
            <a:r>
              <a:rPr lang="zh-CN" altLang="zh-CN" sz="2000" b="1" dirty="0">
                <a:solidFill>
                  <a:srgbClr val="000099"/>
                </a:solidFill>
                <a:latin typeface="仿宋" pitchFamily="49" charset="-122"/>
                <a:ea typeface="仿宋" pitchFamily="49" charset="-122"/>
              </a:rPr>
              <a:t>有严密的党组织并有党的外围组织职工总会、青年团和妇女团</a:t>
            </a:r>
            <a:r>
              <a:rPr lang="zh-CN" altLang="en-US" sz="2000" b="1" dirty="0">
                <a:solidFill>
                  <a:srgbClr val="000099"/>
                </a:solidFill>
                <a:latin typeface="仿宋" pitchFamily="49" charset="-122"/>
                <a:ea typeface="仿宋" pitchFamily="49" charset="-122"/>
              </a:rPr>
              <a:t>；</a:t>
            </a:r>
            <a:r>
              <a:rPr lang="zh-CN" altLang="zh-CN" sz="2000" b="1" dirty="0">
                <a:solidFill>
                  <a:srgbClr val="000099"/>
                </a:solidFill>
                <a:latin typeface="仿宋" pitchFamily="49" charset="-122"/>
                <a:ea typeface="仿宋" pitchFamily="49" charset="-122"/>
              </a:rPr>
              <a:t>在基层</a:t>
            </a:r>
            <a:endParaRPr lang="en-US" altLang="zh-CN" sz="2000" b="1" dirty="0">
              <a:solidFill>
                <a:srgbClr val="000099"/>
              </a:solidFill>
              <a:latin typeface="仿宋" pitchFamily="49" charset="-122"/>
              <a:ea typeface="仿宋" pitchFamily="49" charset="-122"/>
            </a:endParaRPr>
          </a:p>
          <a:p>
            <a:r>
              <a:rPr lang="zh-CN" altLang="zh-CN" sz="2000" b="1" dirty="0">
                <a:solidFill>
                  <a:srgbClr val="000099"/>
                </a:solidFill>
                <a:latin typeface="仿宋" pitchFamily="49" charset="-122"/>
                <a:ea typeface="仿宋" pitchFamily="49" charset="-122"/>
              </a:rPr>
              <a:t>有党支部</a:t>
            </a:r>
            <a:r>
              <a:rPr lang="zh-CN" altLang="en-US" sz="2000" b="1" dirty="0">
                <a:solidFill>
                  <a:srgbClr val="000099"/>
                </a:solidFill>
                <a:latin typeface="仿宋" pitchFamily="49" charset="-122"/>
                <a:ea typeface="仿宋" pitchFamily="49" charset="-122"/>
              </a:rPr>
              <a:t>；有</a:t>
            </a:r>
            <a:r>
              <a:rPr lang="zh-CN" altLang="zh-CN" sz="2000" b="1" dirty="0">
                <a:solidFill>
                  <a:srgbClr val="000099"/>
                </a:solidFill>
                <a:latin typeface="仿宋" pitchFamily="49" charset="-122"/>
                <a:ea typeface="仿宋" pitchFamily="49" charset="-122"/>
              </a:rPr>
              <a:t>严格发展党员的制度</a:t>
            </a:r>
            <a:r>
              <a:rPr lang="zh-CN" altLang="en-US" sz="2000" b="1" dirty="0">
                <a:solidFill>
                  <a:srgbClr val="000099"/>
                </a:solidFill>
                <a:latin typeface="仿宋" pitchFamily="49" charset="-122"/>
                <a:ea typeface="仿宋" pitchFamily="49" charset="-122"/>
              </a:rPr>
              <a:t>；</a:t>
            </a:r>
            <a:r>
              <a:rPr lang="zh-CN" altLang="zh-CN" sz="2000" b="1" dirty="0">
                <a:solidFill>
                  <a:srgbClr val="000099"/>
                </a:solidFill>
                <a:latin typeface="仿宋" pitchFamily="49" charset="-122"/>
                <a:ea typeface="仿宋" pitchFamily="49" charset="-122"/>
              </a:rPr>
              <a:t>很强的组织动员能力。</a:t>
            </a:r>
            <a:endParaRPr lang="en-US" altLang="zh-CN" sz="2000" b="1" dirty="0">
              <a:solidFill>
                <a:srgbClr val="000099"/>
              </a:solidFill>
              <a:latin typeface="仿宋" pitchFamily="49" charset="-122"/>
              <a:ea typeface="仿宋" pitchFamily="49" charset="-122"/>
            </a:endParaRPr>
          </a:p>
          <a:p>
            <a:pPr>
              <a:buClr>
                <a:srgbClr val="C00000"/>
              </a:buClr>
              <a:buFont typeface="Arial" charset="0"/>
              <a:buChar char="•"/>
            </a:pPr>
            <a:r>
              <a:rPr lang="en-US" altLang="zh-CN" sz="2000" b="1" dirty="0">
                <a:solidFill>
                  <a:srgbClr val="000099"/>
                </a:solidFill>
                <a:latin typeface="仿宋" pitchFamily="49" charset="-122"/>
                <a:ea typeface="仿宋" pitchFamily="49" charset="-122"/>
              </a:rPr>
              <a:t> </a:t>
            </a:r>
            <a:r>
              <a:rPr lang="zh-CN" altLang="zh-CN" sz="2000" b="1" dirty="0">
                <a:solidFill>
                  <a:srgbClr val="000099"/>
                </a:solidFill>
                <a:latin typeface="仿宋" pitchFamily="49" charset="-122"/>
                <a:ea typeface="仿宋" pitchFamily="49" charset="-122"/>
              </a:rPr>
              <a:t>与中国共产党不同的地方</a:t>
            </a:r>
            <a:r>
              <a:rPr lang="zh-CN" altLang="en-US" sz="2000" b="1" dirty="0">
                <a:solidFill>
                  <a:srgbClr val="000099"/>
                </a:solidFill>
                <a:latin typeface="仿宋" pitchFamily="49" charset="-122"/>
                <a:ea typeface="仿宋" pitchFamily="49" charset="-122"/>
              </a:rPr>
              <a:t>：</a:t>
            </a:r>
            <a:r>
              <a:rPr lang="zh-CN" altLang="zh-CN" sz="2000" b="1" dirty="0">
                <a:solidFill>
                  <a:srgbClr val="000099"/>
                </a:solidFill>
                <a:latin typeface="仿宋" pitchFamily="49" charset="-122"/>
                <a:ea typeface="仿宋" pitchFamily="49" charset="-122"/>
              </a:rPr>
              <a:t>不</a:t>
            </a:r>
            <a:r>
              <a:rPr lang="zh-CN" altLang="en-US" sz="2000" b="1" dirty="0">
                <a:solidFill>
                  <a:srgbClr val="000099"/>
                </a:solidFill>
                <a:latin typeface="仿宋" pitchFamily="49" charset="-122"/>
                <a:ea typeface="仿宋" pitchFamily="49" charset="-122"/>
              </a:rPr>
              <a:t>是</a:t>
            </a:r>
            <a:r>
              <a:rPr lang="zh-CN" altLang="zh-CN" sz="2000" b="1" dirty="0">
                <a:solidFill>
                  <a:srgbClr val="000099"/>
                </a:solidFill>
                <a:latin typeface="仿宋" pitchFamily="49" charset="-122"/>
                <a:ea typeface="仿宋" pitchFamily="49" charset="-122"/>
              </a:rPr>
              <a:t>一个以劳动者为基础的政党，而是一</a:t>
            </a:r>
            <a:endParaRPr lang="en-US" altLang="zh-CN" sz="2000" b="1" dirty="0">
              <a:solidFill>
                <a:srgbClr val="000099"/>
              </a:solidFill>
              <a:latin typeface="仿宋" pitchFamily="49" charset="-122"/>
              <a:ea typeface="仿宋" pitchFamily="49" charset="-122"/>
            </a:endParaRPr>
          </a:p>
          <a:p>
            <a:pPr>
              <a:buClr>
                <a:srgbClr val="C00000"/>
              </a:buClr>
            </a:pPr>
            <a:r>
              <a:rPr lang="zh-CN" altLang="zh-CN" sz="2000" b="1" dirty="0">
                <a:solidFill>
                  <a:srgbClr val="000099"/>
                </a:solidFill>
                <a:latin typeface="仿宋" pitchFamily="49" charset="-122"/>
                <a:ea typeface="仿宋" pitchFamily="49" charset="-122"/>
              </a:rPr>
              <a:t>个精英分子政党</a:t>
            </a:r>
            <a:r>
              <a:rPr lang="zh-CN" altLang="en-US" sz="2000" b="1" dirty="0">
                <a:solidFill>
                  <a:srgbClr val="000099"/>
                </a:solidFill>
                <a:latin typeface="仿宋" pitchFamily="49" charset="-122"/>
                <a:ea typeface="仿宋" pitchFamily="49" charset="-122"/>
              </a:rPr>
              <a:t>；</a:t>
            </a:r>
            <a:r>
              <a:rPr lang="zh-CN" altLang="zh-CN" sz="2000" b="1" dirty="0">
                <a:solidFill>
                  <a:srgbClr val="000099"/>
                </a:solidFill>
                <a:latin typeface="仿宋" pitchFamily="49" charset="-122"/>
                <a:ea typeface="仿宋" pitchFamily="49" charset="-122"/>
              </a:rPr>
              <a:t>是一个议会制政党，而不是一个革命党</a:t>
            </a:r>
            <a:r>
              <a:rPr lang="zh-CN" altLang="en-US" sz="2000" b="1" dirty="0">
                <a:solidFill>
                  <a:srgbClr val="000099"/>
                </a:solidFill>
                <a:latin typeface="仿宋" pitchFamily="49" charset="-122"/>
                <a:ea typeface="仿宋" pitchFamily="49" charset="-122"/>
              </a:rPr>
              <a:t>。</a:t>
            </a:r>
            <a:r>
              <a:rPr lang="zh-CN" altLang="zh-CN" sz="2000" b="1" dirty="0">
                <a:solidFill>
                  <a:srgbClr val="000099"/>
                </a:solidFill>
                <a:latin typeface="仿宋" pitchFamily="49" charset="-122"/>
                <a:ea typeface="仿宋" pitchFamily="49" charset="-122"/>
              </a:rPr>
              <a:t>通过多党竞选</a:t>
            </a:r>
            <a:endParaRPr lang="en-US" altLang="zh-CN" sz="2000" b="1" dirty="0">
              <a:solidFill>
                <a:srgbClr val="000099"/>
              </a:solidFill>
              <a:latin typeface="仿宋" pitchFamily="49" charset="-122"/>
              <a:ea typeface="仿宋" pitchFamily="49" charset="-122"/>
            </a:endParaRPr>
          </a:p>
          <a:p>
            <a:pPr>
              <a:buClr>
                <a:srgbClr val="C00000"/>
              </a:buClr>
            </a:pPr>
            <a:r>
              <a:rPr lang="zh-CN" altLang="zh-CN" sz="2000" b="1" dirty="0">
                <a:solidFill>
                  <a:srgbClr val="000099"/>
                </a:solidFill>
                <a:latin typeface="仿宋" pitchFamily="49" charset="-122"/>
                <a:ea typeface="仿宋" pitchFamily="49" charset="-122"/>
              </a:rPr>
              <a:t>上台，政府官员必须通过像西方议员一样的竞选过程。</a:t>
            </a:r>
            <a:endParaRPr lang="en-US" altLang="zh-CN" sz="2000" b="1" dirty="0">
              <a:solidFill>
                <a:srgbClr val="000099"/>
              </a:solidFill>
              <a:latin typeface="仿宋" pitchFamily="49" charset="-122"/>
              <a:ea typeface="仿宋" pitchFamily="49" charset="-122"/>
            </a:endParaRPr>
          </a:p>
          <a:p>
            <a:pPr>
              <a:buClr>
                <a:srgbClr val="C00000"/>
              </a:buClr>
              <a:buFont typeface="Arial" charset="0"/>
              <a:buChar char="•"/>
            </a:pPr>
            <a:r>
              <a:rPr lang="en-US" altLang="zh-CN" sz="2000" b="1" dirty="0">
                <a:solidFill>
                  <a:srgbClr val="000099"/>
                </a:solidFill>
                <a:latin typeface="仿宋" pitchFamily="49" charset="-122"/>
                <a:ea typeface="仿宋" pitchFamily="49" charset="-122"/>
              </a:rPr>
              <a:t> </a:t>
            </a:r>
            <a:r>
              <a:rPr lang="zh-CN" altLang="zh-CN" sz="2000" b="1" dirty="0">
                <a:solidFill>
                  <a:srgbClr val="000099"/>
                </a:solidFill>
                <a:latin typeface="仿宋" pitchFamily="49" charset="-122"/>
                <a:ea typeface="仿宋" pitchFamily="49" charset="-122"/>
              </a:rPr>
              <a:t>人民行动党在历次大选中的得票率最</a:t>
            </a:r>
            <a:r>
              <a:rPr lang="zh-CN" altLang="zh-CN" sz="2000" b="1" dirty="0" smtClean="0">
                <a:solidFill>
                  <a:srgbClr val="000099"/>
                </a:solidFill>
                <a:latin typeface="仿宋" pitchFamily="49" charset="-122"/>
                <a:ea typeface="仿宋" pitchFamily="49" charset="-122"/>
              </a:rPr>
              <a:t>低</a:t>
            </a:r>
            <a:r>
              <a:rPr lang="en-US" altLang="zh-CN" sz="2000" b="1" dirty="0" smtClean="0">
                <a:solidFill>
                  <a:srgbClr val="000099"/>
                </a:solidFill>
                <a:latin typeface="仿宋" pitchFamily="49" charset="-122"/>
                <a:ea typeface="仿宋" pitchFamily="49" charset="-122"/>
              </a:rPr>
              <a:t>61</a:t>
            </a:r>
            <a:r>
              <a:rPr lang="zh-CN" altLang="zh-CN" sz="2000" b="1" dirty="0" smtClean="0">
                <a:solidFill>
                  <a:srgbClr val="000099"/>
                </a:solidFill>
                <a:latin typeface="仿宋" pitchFamily="49" charset="-122"/>
                <a:ea typeface="仿宋" pitchFamily="49" charset="-122"/>
              </a:rPr>
              <a:t>％，</a:t>
            </a:r>
            <a:r>
              <a:rPr lang="zh-CN" altLang="en-US" sz="2000" b="1" dirty="0" smtClean="0">
                <a:solidFill>
                  <a:srgbClr val="000099"/>
                </a:solidFill>
                <a:latin typeface="仿宋" pitchFamily="49" charset="-122"/>
                <a:ea typeface="仿宋" pitchFamily="49" charset="-122"/>
              </a:rPr>
              <a:t>最</a:t>
            </a:r>
            <a:r>
              <a:rPr lang="zh-CN" altLang="zh-CN" sz="2000" b="1" dirty="0" smtClean="0">
                <a:solidFill>
                  <a:srgbClr val="000099"/>
                </a:solidFill>
                <a:latin typeface="仿宋" pitchFamily="49" charset="-122"/>
                <a:ea typeface="仿宋" pitchFamily="49" charset="-122"/>
              </a:rPr>
              <a:t>高</a:t>
            </a:r>
            <a:r>
              <a:rPr lang="en-US" altLang="zh-CN" sz="2000" b="1" dirty="0" smtClean="0">
                <a:solidFill>
                  <a:srgbClr val="000099"/>
                </a:solidFill>
                <a:latin typeface="仿宋" pitchFamily="49" charset="-122"/>
                <a:ea typeface="仿宋" pitchFamily="49" charset="-122"/>
              </a:rPr>
              <a:t>84</a:t>
            </a:r>
            <a:r>
              <a:rPr lang="zh-CN" altLang="zh-CN" sz="2000" b="1" dirty="0" smtClean="0">
                <a:solidFill>
                  <a:srgbClr val="000099"/>
                </a:solidFill>
                <a:latin typeface="仿宋" pitchFamily="49" charset="-122"/>
                <a:ea typeface="仿宋" pitchFamily="49" charset="-122"/>
              </a:rPr>
              <a:t>％，本</a:t>
            </a:r>
            <a:r>
              <a:rPr lang="zh-CN" altLang="zh-CN" sz="2000" b="1" dirty="0">
                <a:solidFill>
                  <a:srgbClr val="000099"/>
                </a:solidFill>
                <a:latin typeface="仿宋" pitchFamily="49" charset="-122"/>
                <a:ea typeface="仿宋" pitchFamily="49" charset="-122"/>
              </a:rPr>
              <a:t>届议会得</a:t>
            </a:r>
            <a:r>
              <a:rPr lang="zh-CN" altLang="zh-CN" sz="2000" b="1" dirty="0" smtClean="0">
                <a:solidFill>
                  <a:srgbClr val="000099"/>
                </a:solidFill>
                <a:latin typeface="仿宋" pitchFamily="49" charset="-122"/>
                <a:ea typeface="仿宋" pitchFamily="49" charset="-122"/>
              </a:rPr>
              <a:t>票</a:t>
            </a:r>
            <a:endParaRPr lang="en-US" altLang="zh-CN" sz="2000" b="1" dirty="0" smtClean="0">
              <a:solidFill>
                <a:srgbClr val="000099"/>
              </a:solidFill>
              <a:latin typeface="仿宋" pitchFamily="49" charset="-122"/>
              <a:ea typeface="仿宋" pitchFamily="49" charset="-122"/>
            </a:endParaRPr>
          </a:p>
          <a:p>
            <a:pPr>
              <a:buClr>
                <a:srgbClr val="C00000"/>
              </a:buClr>
            </a:pPr>
            <a:r>
              <a:rPr lang="zh-CN" altLang="zh-CN" sz="2000" b="1" dirty="0" smtClean="0">
                <a:solidFill>
                  <a:srgbClr val="000099"/>
                </a:solidFill>
                <a:latin typeface="仿宋" pitchFamily="49" charset="-122"/>
                <a:ea typeface="仿宋" pitchFamily="49" charset="-122"/>
              </a:rPr>
              <a:t>率</a:t>
            </a:r>
            <a:r>
              <a:rPr lang="zh-CN" altLang="zh-CN" sz="2000" b="1" dirty="0">
                <a:solidFill>
                  <a:srgbClr val="000099"/>
                </a:solidFill>
                <a:latin typeface="仿宋" pitchFamily="49" charset="-122"/>
                <a:ea typeface="仿宋" pitchFamily="49" charset="-122"/>
              </a:rPr>
              <a:t>为</a:t>
            </a:r>
            <a:r>
              <a:rPr lang="en-US" altLang="zh-CN" sz="2000" b="1" dirty="0">
                <a:solidFill>
                  <a:srgbClr val="000099"/>
                </a:solidFill>
                <a:latin typeface="仿宋" pitchFamily="49" charset="-122"/>
                <a:ea typeface="仿宋" pitchFamily="49" charset="-122"/>
              </a:rPr>
              <a:t>69.86</a:t>
            </a:r>
            <a:r>
              <a:rPr lang="zh-CN" altLang="zh-CN" sz="2000" b="1" dirty="0">
                <a:solidFill>
                  <a:srgbClr val="000099"/>
                </a:solidFill>
                <a:latin typeface="仿宋" pitchFamily="49" charset="-122"/>
                <a:ea typeface="仿宋" pitchFamily="49" charset="-122"/>
              </a:rPr>
              <a:t>％。</a:t>
            </a:r>
            <a:endParaRPr lang="zh-CN" altLang="en-US" sz="2000" b="1" dirty="0">
              <a:solidFill>
                <a:srgbClr val="000099"/>
              </a:solidFill>
              <a:latin typeface="仿宋" pitchFamily="49" charset="-122"/>
              <a:ea typeface="仿宋" pitchFamily="49" charset="-122"/>
            </a:endParaRPr>
          </a:p>
        </p:txBody>
      </p:sp>
      <p:sp>
        <p:nvSpPr>
          <p:cNvPr id="5" name="AutoShape 4"/>
          <p:cNvSpPr>
            <a:spLocks noChangeArrowheads="1"/>
          </p:cNvSpPr>
          <p:nvPr/>
        </p:nvSpPr>
        <p:spPr bwMode="gray">
          <a:xfrm>
            <a:off x="323528" y="3402013"/>
            <a:ext cx="8424862" cy="3455987"/>
          </a:xfrm>
          <a:prstGeom prst="roundRect">
            <a:avLst>
              <a:gd name="adj" fmla="val 16667"/>
            </a:avLst>
          </a:prstGeom>
          <a:solidFill>
            <a:srgbClr val="92D050"/>
          </a:solidFill>
          <a:ln w="12700" algn="ctr">
            <a:noFill/>
            <a:round/>
          </a:ln>
        </p:spPr>
        <p:txBody>
          <a:bodyPr wrap="none" anchor="ctr"/>
          <a:lstStyle/>
          <a:p>
            <a:pPr>
              <a:buClr>
                <a:srgbClr val="C00000"/>
              </a:buClr>
              <a:buFont typeface="Arial" charset="0"/>
              <a:buChar char="•"/>
            </a:pPr>
            <a:r>
              <a:rPr lang="en-US" altLang="zh-CN" sz="2000" b="1" dirty="0">
                <a:solidFill>
                  <a:srgbClr val="000099"/>
                </a:solidFill>
                <a:latin typeface="仿宋" pitchFamily="49" charset="-122"/>
                <a:ea typeface="仿宋" pitchFamily="49" charset="-122"/>
              </a:rPr>
              <a:t> </a:t>
            </a:r>
            <a:r>
              <a:rPr lang="zh-CN" altLang="zh-CN" sz="2000" b="1" dirty="0">
                <a:solidFill>
                  <a:srgbClr val="000099"/>
                </a:solidFill>
                <a:latin typeface="仿宋" pitchFamily="49" charset="-122"/>
                <a:ea typeface="仿宋" pitchFamily="49" charset="-122"/>
              </a:rPr>
              <a:t>人民行动党的执政信念</a:t>
            </a:r>
            <a:r>
              <a:rPr lang="zh-CN" altLang="en-US" sz="2000" b="1" dirty="0">
                <a:solidFill>
                  <a:srgbClr val="000099"/>
                </a:solidFill>
                <a:latin typeface="仿宋" pitchFamily="49" charset="-122"/>
                <a:ea typeface="仿宋" pitchFamily="49" charset="-122"/>
              </a:rPr>
              <a:t>：</a:t>
            </a:r>
            <a:r>
              <a:rPr lang="zh-CN" altLang="zh-CN" sz="2000" b="1" dirty="0">
                <a:solidFill>
                  <a:srgbClr val="000099"/>
                </a:solidFill>
                <a:latin typeface="仿宋" pitchFamily="49" charset="-122"/>
                <a:ea typeface="仿宋" pitchFamily="49" charset="-122"/>
              </a:rPr>
              <a:t>以民为本，心系群众，关怀草根。</a:t>
            </a:r>
            <a:endParaRPr lang="en-US" altLang="zh-CN" sz="2000" b="1" dirty="0">
              <a:solidFill>
                <a:srgbClr val="000099"/>
              </a:solidFill>
              <a:latin typeface="仿宋" pitchFamily="49" charset="-122"/>
              <a:ea typeface="仿宋" pitchFamily="49" charset="-122"/>
            </a:endParaRPr>
          </a:p>
          <a:p>
            <a:pPr>
              <a:buClr>
                <a:srgbClr val="C00000"/>
              </a:buClr>
              <a:buFont typeface="Arial" charset="0"/>
              <a:buChar char="•"/>
            </a:pPr>
            <a:r>
              <a:rPr lang="en-US" altLang="zh-CN" sz="2000" b="1" dirty="0">
                <a:solidFill>
                  <a:srgbClr val="000099"/>
                </a:solidFill>
                <a:latin typeface="仿宋" pitchFamily="49" charset="-122"/>
                <a:ea typeface="仿宋" pitchFamily="49" charset="-122"/>
              </a:rPr>
              <a:t> </a:t>
            </a:r>
            <a:r>
              <a:rPr lang="zh-CN" altLang="zh-CN" sz="2000" b="1" dirty="0">
                <a:solidFill>
                  <a:srgbClr val="000099"/>
                </a:solidFill>
                <a:latin typeface="仿宋" pitchFamily="49" charset="-122"/>
                <a:ea typeface="仿宋" pitchFamily="49" charset="-122"/>
              </a:rPr>
              <a:t>具体通过国会议员与党的社区领袖扎根基层，以为民服务为宗旨，全</a:t>
            </a:r>
            <a:endParaRPr lang="en-US" altLang="zh-CN" sz="2000" b="1" dirty="0">
              <a:solidFill>
                <a:srgbClr val="000099"/>
              </a:solidFill>
              <a:latin typeface="仿宋" pitchFamily="49" charset="-122"/>
              <a:ea typeface="仿宋" pitchFamily="49" charset="-122"/>
            </a:endParaRPr>
          </a:p>
          <a:p>
            <a:r>
              <a:rPr lang="zh-CN" altLang="zh-CN" sz="2000" b="1" dirty="0">
                <a:solidFill>
                  <a:srgbClr val="000099"/>
                </a:solidFill>
                <a:latin typeface="仿宋" pitchFamily="49" charset="-122"/>
                <a:ea typeface="仿宋" pitchFamily="49" charset="-122"/>
              </a:rPr>
              <a:t>心投入为选区服务，多种方式联系选民，定期接待选民，听取民意，把</a:t>
            </a:r>
            <a:endParaRPr lang="en-US" altLang="zh-CN" sz="2000" b="1" dirty="0">
              <a:solidFill>
                <a:srgbClr val="000099"/>
              </a:solidFill>
              <a:latin typeface="仿宋" pitchFamily="49" charset="-122"/>
              <a:ea typeface="仿宋" pitchFamily="49" charset="-122"/>
            </a:endParaRPr>
          </a:p>
          <a:p>
            <a:r>
              <a:rPr lang="zh-CN" altLang="zh-CN" sz="2000" b="1" dirty="0">
                <a:solidFill>
                  <a:srgbClr val="000099"/>
                </a:solidFill>
                <a:latin typeface="仿宋" pitchFamily="49" charset="-122"/>
                <a:ea typeface="仿宋" pitchFamily="49" charset="-122"/>
              </a:rPr>
              <a:t>脉民生，为民众排忧解难。</a:t>
            </a:r>
            <a:endParaRPr lang="en-US" altLang="zh-CN" sz="2000" b="1" dirty="0">
              <a:solidFill>
                <a:srgbClr val="000099"/>
              </a:solidFill>
              <a:latin typeface="仿宋" pitchFamily="49" charset="-122"/>
              <a:ea typeface="仿宋" pitchFamily="49" charset="-122"/>
            </a:endParaRPr>
          </a:p>
          <a:p>
            <a:pPr>
              <a:buClr>
                <a:srgbClr val="C00000"/>
              </a:buClr>
              <a:buFont typeface="Arial" charset="0"/>
              <a:buChar char="•"/>
            </a:pPr>
            <a:r>
              <a:rPr lang="en-US" altLang="zh-CN" sz="2000" b="1" dirty="0">
                <a:solidFill>
                  <a:srgbClr val="000099"/>
                </a:solidFill>
                <a:latin typeface="仿宋" pitchFamily="49" charset="-122"/>
                <a:ea typeface="仿宋" pitchFamily="49" charset="-122"/>
              </a:rPr>
              <a:t> </a:t>
            </a:r>
            <a:r>
              <a:rPr lang="zh-CN" altLang="zh-CN" sz="2000" b="1" dirty="0">
                <a:solidFill>
                  <a:srgbClr val="000099"/>
                </a:solidFill>
                <a:latin typeface="仿宋" pitchFamily="49" charset="-122"/>
                <a:ea typeface="仿宋" pitchFamily="49" charset="-122"/>
              </a:rPr>
              <a:t>国会议员必须每周有一个晚上接待选民</a:t>
            </a:r>
            <a:r>
              <a:rPr lang="zh-CN" altLang="en-US" sz="2000" b="1" dirty="0">
                <a:solidFill>
                  <a:srgbClr val="000099"/>
                </a:solidFill>
                <a:latin typeface="仿宋" pitchFamily="49" charset="-122"/>
                <a:ea typeface="仿宋" pitchFamily="49" charset="-122"/>
              </a:rPr>
              <a:t>。</a:t>
            </a:r>
            <a:r>
              <a:rPr lang="zh-CN" altLang="zh-CN" sz="2000" b="1" dirty="0">
                <a:solidFill>
                  <a:srgbClr val="000099"/>
                </a:solidFill>
                <a:latin typeface="仿宋" pitchFamily="49" charset="-122"/>
                <a:ea typeface="仿宋" pitchFamily="49" charset="-122"/>
              </a:rPr>
              <a:t>有议员一年接待过</a:t>
            </a:r>
            <a:r>
              <a:rPr lang="en-US" altLang="zh-CN" sz="2000" b="1" dirty="0">
                <a:solidFill>
                  <a:srgbClr val="000099"/>
                </a:solidFill>
                <a:latin typeface="仿宋" pitchFamily="49" charset="-122"/>
                <a:ea typeface="仿宋" pitchFamily="49" charset="-122"/>
              </a:rPr>
              <a:t>5</a:t>
            </a:r>
            <a:r>
              <a:rPr lang="zh-CN" altLang="zh-CN" sz="2000" b="1" dirty="0">
                <a:solidFill>
                  <a:srgbClr val="000099"/>
                </a:solidFill>
                <a:latin typeface="仿宋" pitchFamily="49" charset="-122"/>
                <a:ea typeface="仿宋" pitchFamily="49" charset="-122"/>
              </a:rPr>
              <a:t>万个选民</a:t>
            </a:r>
            <a:endParaRPr lang="en-US" altLang="zh-CN" sz="2000" b="1" dirty="0">
              <a:solidFill>
                <a:srgbClr val="000099"/>
              </a:solidFill>
              <a:latin typeface="仿宋" pitchFamily="49" charset="-122"/>
              <a:ea typeface="仿宋" pitchFamily="49" charset="-122"/>
            </a:endParaRPr>
          </a:p>
          <a:p>
            <a:pPr>
              <a:buClr>
                <a:srgbClr val="C00000"/>
              </a:buClr>
            </a:pPr>
            <a:r>
              <a:rPr lang="zh-CN" altLang="zh-CN" sz="2000" b="1" dirty="0">
                <a:solidFill>
                  <a:srgbClr val="000099"/>
                </a:solidFill>
                <a:latin typeface="仿宋" pitchFamily="49" charset="-122"/>
                <a:ea typeface="仿宋" pitchFamily="49" charset="-122"/>
              </a:rPr>
              <a:t>在基层</a:t>
            </a:r>
            <a:r>
              <a:rPr lang="zh-CN" altLang="en-US" sz="2000" b="1" dirty="0">
                <a:solidFill>
                  <a:srgbClr val="000099"/>
                </a:solidFill>
                <a:latin typeface="仿宋" pitchFamily="49" charset="-122"/>
                <a:ea typeface="仿宋" pitchFamily="49" charset="-122"/>
              </a:rPr>
              <a:t>主要</a:t>
            </a:r>
            <a:r>
              <a:rPr lang="zh-CN" altLang="zh-CN" sz="2000" b="1" dirty="0">
                <a:solidFill>
                  <a:srgbClr val="000099"/>
                </a:solidFill>
                <a:latin typeface="仿宋" pitchFamily="49" charset="-122"/>
                <a:ea typeface="仿宋" pitchFamily="49" charset="-122"/>
              </a:rPr>
              <a:t>通过人民行动党社区基金和人民协会为选区公民提供服务，</a:t>
            </a:r>
            <a:endParaRPr lang="en-US" altLang="zh-CN" sz="2000" b="1" dirty="0">
              <a:solidFill>
                <a:srgbClr val="000099"/>
              </a:solidFill>
              <a:latin typeface="仿宋" pitchFamily="49" charset="-122"/>
              <a:ea typeface="仿宋" pitchFamily="49" charset="-122"/>
            </a:endParaRPr>
          </a:p>
          <a:p>
            <a:pPr>
              <a:buClr>
                <a:srgbClr val="C00000"/>
              </a:buClr>
              <a:buFont typeface="Arial" charset="0"/>
              <a:buChar char="•"/>
            </a:pPr>
            <a:r>
              <a:rPr lang="en-US" altLang="zh-CN" sz="2000" b="1" dirty="0">
                <a:solidFill>
                  <a:srgbClr val="000099"/>
                </a:solidFill>
                <a:latin typeface="仿宋" pitchFamily="49" charset="-122"/>
                <a:ea typeface="仿宋" pitchFamily="49" charset="-122"/>
              </a:rPr>
              <a:t> </a:t>
            </a:r>
            <a:r>
              <a:rPr lang="zh-CN" altLang="zh-CN" sz="2000" b="1" dirty="0">
                <a:solidFill>
                  <a:srgbClr val="000099"/>
                </a:solidFill>
                <a:latin typeface="仿宋" pitchFamily="49" charset="-122"/>
                <a:ea typeface="仿宋" pitchFamily="49" charset="-122"/>
              </a:rPr>
              <a:t>人民行动党总部坐落在偏僻但交通方便的机场路边，一座再普通不过</a:t>
            </a:r>
            <a:endParaRPr lang="en-US" altLang="zh-CN" sz="2000" b="1" dirty="0">
              <a:solidFill>
                <a:srgbClr val="000099"/>
              </a:solidFill>
              <a:latin typeface="仿宋" pitchFamily="49" charset="-122"/>
              <a:ea typeface="仿宋" pitchFamily="49" charset="-122"/>
            </a:endParaRPr>
          </a:p>
          <a:p>
            <a:pPr>
              <a:buClr>
                <a:srgbClr val="C00000"/>
              </a:buClr>
            </a:pPr>
            <a:r>
              <a:rPr lang="zh-CN" altLang="zh-CN" sz="2000" b="1" dirty="0">
                <a:solidFill>
                  <a:srgbClr val="000099"/>
                </a:solidFill>
                <a:latin typeface="仿宋" pitchFamily="49" charset="-122"/>
                <a:ea typeface="仿宋" pitchFamily="49" charset="-122"/>
              </a:rPr>
              <a:t>二层高的小楼，设备简陋，党总部只有</a:t>
            </a:r>
            <a:r>
              <a:rPr lang="en-US" altLang="zh-CN" sz="2000" b="1" dirty="0">
                <a:solidFill>
                  <a:srgbClr val="000099"/>
                </a:solidFill>
                <a:latin typeface="仿宋" pitchFamily="49" charset="-122"/>
                <a:ea typeface="仿宋" pitchFamily="49" charset="-122"/>
              </a:rPr>
              <a:t>11</a:t>
            </a:r>
            <a:r>
              <a:rPr lang="zh-CN" altLang="zh-CN" sz="2000" b="1" dirty="0">
                <a:solidFill>
                  <a:srgbClr val="000099"/>
                </a:solidFill>
                <a:latin typeface="仿宋" pitchFamily="49" charset="-122"/>
                <a:ea typeface="仿宋" pitchFamily="49" charset="-122"/>
              </a:rPr>
              <a:t>个工作人员。</a:t>
            </a:r>
            <a:endParaRPr lang="zh-CN" altLang="en-US" sz="2000" b="1" dirty="0">
              <a:solidFill>
                <a:srgbClr val="000099"/>
              </a:solidFill>
              <a:latin typeface="仿宋" pitchFamily="49" charset="-122"/>
              <a:ea typeface="仿宋" pitchFamily="49" charset="-122"/>
            </a:endParaRPr>
          </a:p>
        </p:txBody>
      </p:sp>
      <p:sp>
        <p:nvSpPr>
          <p:cNvPr id="7" name="AutoShape 5"/>
          <p:cNvSpPr>
            <a:spLocks noChangeArrowheads="1"/>
          </p:cNvSpPr>
          <p:nvPr/>
        </p:nvSpPr>
        <p:spPr bwMode="gray">
          <a:xfrm>
            <a:off x="179512" y="3429000"/>
            <a:ext cx="8569325" cy="3095625"/>
          </a:xfrm>
          <a:prstGeom prst="roundRect">
            <a:avLst>
              <a:gd name="adj" fmla="val 16667"/>
            </a:avLst>
          </a:prstGeom>
          <a:solidFill>
            <a:srgbClr val="FFFF00"/>
          </a:solidFill>
          <a:ln w="12700" algn="ctr">
            <a:noFill/>
            <a:round/>
          </a:ln>
        </p:spPr>
        <p:txBody>
          <a:bodyPr wrap="none" anchor="ctr"/>
          <a:lstStyle/>
          <a:p>
            <a:pPr eaLnBrk="0" hangingPunct="0">
              <a:buClr>
                <a:srgbClr val="C00000"/>
              </a:buClr>
              <a:buFont typeface="Arial" charset="0"/>
              <a:buChar char="•"/>
            </a:pPr>
            <a:r>
              <a:rPr lang="en-US" altLang="zh-CN" sz="2000" b="1" dirty="0">
                <a:solidFill>
                  <a:srgbClr val="000099"/>
                </a:solidFill>
                <a:latin typeface="仿宋" pitchFamily="49" charset="-122"/>
                <a:ea typeface="仿宋" pitchFamily="49" charset="-122"/>
              </a:rPr>
              <a:t> </a:t>
            </a:r>
            <a:r>
              <a:rPr lang="zh-CN" altLang="zh-CN" sz="2000" b="1" dirty="0">
                <a:solidFill>
                  <a:srgbClr val="000099"/>
                </a:solidFill>
                <a:latin typeface="仿宋" pitchFamily="49" charset="-122"/>
                <a:ea typeface="仿宋" pitchFamily="49" charset="-122"/>
              </a:rPr>
              <a:t>新加坡官员高薪制是</a:t>
            </a:r>
            <a:r>
              <a:rPr lang="en-US" altLang="zh-CN" sz="2000" b="1" dirty="0">
                <a:solidFill>
                  <a:srgbClr val="000099"/>
                </a:solidFill>
                <a:latin typeface="仿宋" pitchFamily="49" charset="-122"/>
                <a:ea typeface="仿宋" pitchFamily="49" charset="-122"/>
              </a:rPr>
              <a:t>20</a:t>
            </a:r>
            <a:r>
              <a:rPr lang="zh-CN" altLang="zh-CN" sz="2000" b="1" dirty="0">
                <a:solidFill>
                  <a:srgbClr val="000099"/>
                </a:solidFill>
                <a:latin typeface="仿宋" pitchFamily="49" charset="-122"/>
                <a:ea typeface="仿宋" pitchFamily="49" charset="-122"/>
              </a:rPr>
              <a:t>世纪</a:t>
            </a:r>
            <a:r>
              <a:rPr lang="en-US" altLang="zh-CN" sz="2000" b="1" dirty="0">
                <a:solidFill>
                  <a:srgbClr val="000099"/>
                </a:solidFill>
                <a:latin typeface="仿宋" pitchFamily="49" charset="-122"/>
                <a:ea typeface="仿宋" pitchFamily="49" charset="-122"/>
              </a:rPr>
              <a:t>80</a:t>
            </a:r>
            <a:r>
              <a:rPr lang="zh-CN" altLang="zh-CN" sz="2000" b="1" dirty="0">
                <a:solidFill>
                  <a:srgbClr val="000099"/>
                </a:solidFill>
                <a:latin typeface="仿宋" pitchFamily="49" charset="-122"/>
                <a:ea typeface="仿宋" pitchFamily="49" charset="-122"/>
              </a:rPr>
              <a:t>年代中后期开始实行。在这以前，新加坡</a:t>
            </a:r>
            <a:endParaRPr lang="en-US" altLang="zh-CN" sz="2000" b="1" dirty="0">
              <a:solidFill>
                <a:srgbClr val="000099"/>
              </a:solidFill>
              <a:latin typeface="仿宋" pitchFamily="49" charset="-122"/>
              <a:ea typeface="仿宋" pitchFamily="49" charset="-122"/>
            </a:endParaRPr>
          </a:p>
          <a:p>
            <a:pPr eaLnBrk="0" hangingPunct="0">
              <a:buClr>
                <a:srgbClr val="C00000"/>
              </a:buClr>
            </a:pPr>
            <a:r>
              <a:rPr lang="zh-CN" altLang="en-US" sz="2000" b="1" dirty="0">
                <a:solidFill>
                  <a:srgbClr val="000099"/>
                </a:solidFill>
                <a:latin typeface="仿宋" pitchFamily="49" charset="-122"/>
                <a:ea typeface="仿宋" pitchFamily="49" charset="-122"/>
              </a:rPr>
              <a:t>已经</a:t>
            </a:r>
            <a:r>
              <a:rPr lang="zh-CN" altLang="zh-CN" sz="2000" b="1" dirty="0">
                <a:solidFill>
                  <a:srgbClr val="000099"/>
                </a:solidFill>
                <a:latin typeface="仿宋" pitchFamily="49" charset="-122"/>
                <a:ea typeface="仿宋" pitchFamily="49" charset="-122"/>
              </a:rPr>
              <a:t>解决了廉政问题。</a:t>
            </a:r>
            <a:r>
              <a:rPr lang="en-US" altLang="zh-CN" sz="2000" b="1" dirty="0">
                <a:solidFill>
                  <a:srgbClr val="000099"/>
                </a:solidFill>
                <a:latin typeface="仿宋" pitchFamily="49" charset="-122"/>
                <a:ea typeface="仿宋" pitchFamily="49" charset="-122"/>
              </a:rPr>
              <a:t> </a:t>
            </a:r>
            <a:endParaRPr lang="en-US" altLang="zh-CN" sz="2000" b="1" dirty="0">
              <a:solidFill>
                <a:srgbClr val="000099"/>
              </a:solidFill>
              <a:latin typeface="仿宋" pitchFamily="49" charset="-122"/>
              <a:ea typeface="仿宋" pitchFamily="49" charset="-122"/>
            </a:endParaRPr>
          </a:p>
          <a:p>
            <a:pPr eaLnBrk="0" hangingPunct="0">
              <a:buClr>
                <a:srgbClr val="C00000"/>
              </a:buClr>
              <a:buFont typeface="Arial" charset="0"/>
              <a:buChar char="•"/>
            </a:pPr>
            <a:r>
              <a:rPr lang="zh-CN" altLang="zh-CN" sz="2000" b="1" dirty="0">
                <a:solidFill>
                  <a:srgbClr val="000099"/>
                </a:solidFill>
                <a:latin typeface="仿宋" pitchFamily="49" charset="-122"/>
                <a:ea typeface="仿宋" pitchFamily="49" charset="-122"/>
              </a:rPr>
              <a:t>拿</a:t>
            </a:r>
            <a:r>
              <a:rPr lang="en-US" altLang="zh-CN" sz="2000" b="1" dirty="0">
                <a:solidFill>
                  <a:srgbClr val="000099"/>
                </a:solidFill>
                <a:latin typeface="仿宋" pitchFamily="49" charset="-122"/>
                <a:ea typeface="仿宋" pitchFamily="49" charset="-122"/>
              </a:rPr>
              <a:t>100</a:t>
            </a:r>
            <a:r>
              <a:rPr lang="zh-CN" altLang="zh-CN" sz="2000" b="1" dirty="0">
                <a:solidFill>
                  <a:srgbClr val="000099"/>
                </a:solidFill>
                <a:latin typeface="仿宋" pitchFamily="49" charset="-122"/>
                <a:ea typeface="仿宋" pitchFamily="49" charset="-122"/>
              </a:rPr>
              <a:t>万以上高薪的人只有</a:t>
            </a:r>
            <a:r>
              <a:rPr lang="en-US" altLang="zh-CN" sz="2000" b="1" dirty="0">
                <a:solidFill>
                  <a:srgbClr val="000099"/>
                </a:solidFill>
                <a:latin typeface="仿宋" pitchFamily="49" charset="-122"/>
                <a:ea typeface="仿宋" pitchFamily="49" charset="-122"/>
              </a:rPr>
              <a:t>30</a:t>
            </a:r>
            <a:r>
              <a:rPr lang="zh-CN" altLang="zh-CN" sz="2000" b="1" dirty="0">
                <a:solidFill>
                  <a:srgbClr val="000099"/>
                </a:solidFill>
                <a:latin typeface="仿宋" pitchFamily="49" charset="-122"/>
                <a:ea typeface="仿宋" pitchFamily="49" charset="-122"/>
              </a:rPr>
              <a:t>人左右。这个薪金是政府给他们的全部收入，</a:t>
            </a:r>
            <a:endParaRPr lang="en-US" altLang="zh-CN" sz="2000" b="1" dirty="0">
              <a:solidFill>
                <a:srgbClr val="000099"/>
              </a:solidFill>
              <a:latin typeface="仿宋" pitchFamily="49" charset="-122"/>
              <a:ea typeface="仿宋" pitchFamily="49" charset="-122"/>
            </a:endParaRPr>
          </a:p>
          <a:p>
            <a:pPr eaLnBrk="0" hangingPunct="0">
              <a:buFont typeface="Wingdings" pitchFamily="2" charset="2"/>
              <a:buNone/>
            </a:pPr>
            <a:r>
              <a:rPr lang="zh-CN" altLang="zh-CN" sz="2000" b="1" dirty="0">
                <a:solidFill>
                  <a:srgbClr val="000099"/>
                </a:solidFill>
                <a:latin typeface="仿宋" pitchFamily="49" charset="-122"/>
                <a:ea typeface="仿宋" pitchFamily="49" charset="-122"/>
              </a:rPr>
              <a:t>新加坡领导人都没有专职司机和汽车，没有政府雇佣的园丁、厨师和佣人。</a:t>
            </a:r>
            <a:endParaRPr lang="en-US" altLang="zh-CN" sz="2000" b="1" dirty="0">
              <a:solidFill>
                <a:srgbClr val="000099"/>
              </a:solidFill>
              <a:latin typeface="仿宋" pitchFamily="49" charset="-122"/>
              <a:ea typeface="仿宋" pitchFamily="49" charset="-122"/>
            </a:endParaRPr>
          </a:p>
          <a:p>
            <a:pPr eaLnBrk="0" hangingPunct="0">
              <a:buFont typeface="Wingdings" pitchFamily="2" charset="2"/>
              <a:buNone/>
            </a:pPr>
            <a:r>
              <a:rPr lang="zh-CN" altLang="zh-CN" sz="2000" b="1" dirty="0">
                <a:solidFill>
                  <a:srgbClr val="000099"/>
                </a:solidFill>
                <a:latin typeface="仿宋" pitchFamily="49" charset="-122"/>
                <a:ea typeface="仿宋" pitchFamily="49" charset="-122"/>
              </a:rPr>
              <a:t>没有政府的退休金和医疗保险，都要自己上商业养老和医疗保险。</a:t>
            </a:r>
            <a:endParaRPr lang="en-US" altLang="ko-KR" sz="2000" b="1" dirty="0">
              <a:solidFill>
                <a:srgbClr val="000099"/>
              </a:solidFill>
              <a:latin typeface="仿宋" pitchFamily="49" charset="-122"/>
              <a:ea typeface="仿宋" pitchFamily="49" charset="-122"/>
            </a:endParaRPr>
          </a:p>
        </p:txBody>
      </p:sp>
      <p:sp>
        <p:nvSpPr>
          <p:cNvPr id="8" name="标题 1"/>
          <p:cNvSpPr>
            <a:spLocks noGrp="1"/>
          </p:cNvSpPr>
          <p:nvPr>
            <p:ph type="title"/>
          </p:nvPr>
        </p:nvSpPr>
        <p:spPr>
          <a:xfrm>
            <a:off x="250825" y="333375"/>
            <a:ext cx="8642350" cy="1008063"/>
          </a:xfrm>
        </p:spPr>
        <p:txBody>
          <a:bodyPr/>
          <a:lstStyle/>
          <a:p>
            <a:pPr algn="l"/>
            <a:r>
              <a:rPr lang="zh-CN" altLang="en-US" sz="3600" dirty="0" smtClean="0"/>
              <a:t>（四）</a:t>
            </a:r>
            <a:r>
              <a:rPr lang="zh-CN" altLang="zh-CN" sz="3600" dirty="0" smtClean="0"/>
              <a:t>强化宗旨观念，勇于担当作为</a:t>
            </a:r>
            <a:endParaRPr lang="zh-CN" altLang="en-US" sz="3600" dirty="0"/>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ox(in)">
                                      <p:cBhvr>
                                        <p:cTn id="15" dur="500"/>
                                        <p:tgtEl>
                                          <p:spTgt spid="3">
                                            <p:txEl>
                                              <p:pRg st="2" end="2"/>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ox(i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additive="base">
                                        <p:cTn id="29" dur="500" fill="hold"/>
                                        <p:tgtEl>
                                          <p:spTgt spid="5"/>
                                        </p:tgtEl>
                                        <p:attrNameLst>
                                          <p:attrName>ppt_x</p:attrName>
                                        </p:attrNameLst>
                                      </p:cBhvr>
                                      <p:tavLst>
                                        <p:tav tm="0">
                                          <p:val>
                                            <p:strVal val="#ppt_x"/>
                                          </p:val>
                                        </p:tav>
                                        <p:tav tm="100000">
                                          <p:val>
                                            <p:strVal val="#ppt_x"/>
                                          </p:val>
                                        </p:tav>
                                      </p:tavLst>
                                    </p:anim>
                                    <p:anim calcmode="lin" valueType="num">
                                      <p:cBhvr additive="base">
                                        <p:cTn id="3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box(in)">
                                      <p:cBhvr>
                                        <p:cTn id="3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pic>
        <p:nvPicPr>
          <p:cNvPr id="1028" name="Picture 4" descr="c:\users\administrator\appdata\roaming\360se6\User Data\temp\15410072021333258614.jpg"/>
          <p:cNvPicPr>
            <a:picLocks noChangeAspect="1" noChangeArrowheads="1"/>
          </p:cNvPicPr>
          <p:nvPr/>
        </p:nvPicPr>
        <p:blipFill>
          <a:blip r:embed="rId1" cstate="print"/>
          <a:srcRect/>
          <a:stretch>
            <a:fillRect/>
          </a:stretch>
        </p:blipFill>
        <p:spPr bwMode="auto">
          <a:xfrm>
            <a:off x="0" y="0"/>
            <a:ext cx="9144000" cy="6858000"/>
          </a:xfrm>
          <a:prstGeom prst="rect">
            <a:avLst/>
          </a:prstGeom>
          <a:noFill/>
        </p:spPr>
      </p:pic>
    </p:spTree>
  </p:cSld>
  <p:clrMapOvr>
    <a:masterClrMapping/>
  </p:clrMapOvr>
  <p:transition>
    <p:blinds dir="ver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图片 11" descr="http://image1.nphoto.net/news/image/201202/83df57389987e72d.jpg"/>
          <p:cNvPicPr>
            <a:picLocks noChangeAspect="1" noChangeArrowheads="1"/>
          </p:cNvPicPr>
          <p:nvPr/>
        </p:nvPicPr>
        <p:blipFill>
          <a:blip r:embed="rId1" cstate="print"/>
          <a:srcRect/>
          <a:stretch>
            <a:fillRect/>
          </a:stretch>
        </p:blipFill>
        <p:spPr bwMode="auto">
          <a:xfrm>
            <a:off x="0" y="0"/>
            <a:ext cx="9144000" cy="6858000"/>
          </a:xfrm>
          <a:prstGeom prst="rect">
            <a:avLst/>
          </a:prstGeom>
          <a:noFill/>
          <a:ln w="9525">
            <a:noFill/>
            <a:miter lim="800000"/>
            <a:headEnd/>
            <a:tailEnd/>
          </a:ln>
        </p:spPr>
      </p:pic>
      <p:sp>
        <p:nvSpPr>
          <p:cNvPr id="3" name="WordArt 5"/>
          <p:cNvSpPr>
            <a:spLocks noChangeArrowheads="1" noChangeShapeType="1" noTextEdit="1"/>
          </p:cNvSpPr>
          <p:nvPr/>
        </p:nvSpPr>
        <p:spPr bwMode="gray">
          <a:xfrm>
            <a:off x="2195736" y="3645024"/>
            <a:ext cx="4343400" cy="533400"/>
          </a:xfrm>
          <a:prstGeom prst="rect">
            <a:avLst/>
          </a:prstGeom>
        </p:spPr>
        <p:txBody>
          <a:bodyPr wrap="none" fromWordArt="1">
            <a:prstTxWarp prst="textDeflate">
              <a:avLst>
                <a:gd name="adj" fmla="val 0"/>
              </a:avLst>
            </a:prstTxWarp>
          </a:bodyPr>
          <a:lstStyle/>
          <a:p>
            <a:pPr>
              <a:defRPr/>
            </a:pPr>
            <a:r>
              <a:rPr lang="zh-CN" altLang="en-US" sz="3600" b="1" i="1" kern="10" dirty="0">
                <a:ln w="19050">
                  <a:solidFill>
                    <a:srgbClr val="FFFFFF"/>
                  </a:solidFill>
                  <a:round/>
                </a:ln>
                <a:solidFill>
                  <a:srgbClr val="FF0000"/>
                </a:solidFill>
                <a:effectLst>
                  <a:outerShdw dist="53882" dir="2700000" algn="ctr" rotWithShape="0">
                    <a:schemeClr val="tx1">
                      <a:alpha val="50000"/>
                    </a:schemeClr>
                  </a:outerShdw>
                </a:effectLst>
                <a:latin typeface="+mn-ea"/>
                <a:ea typeface="+mn-ea"/>
                <a:cs typeface="Arial"/>
              </a:rPr>
              <a:t>谢谢</a:t>
            </a:r>
            <a:r>
              <a:rPr lang="en-US" altLang="zh-CN" sz="3600" b="1" i="1" kern="10" dirty="0">
                <a:ln w="19050">
                  <a:solidFill>
                    <a:srgbClr val="FFFFFF"/>
                  </a:solidFill>
                  <a:round/>
                </a:ln>
                <a:solidFill>
                  <a:srgbClr val="FF0000"/>
                </a:solidFill>
                <a:effectLst>
                  <a:outerShdw dist="53882" dir="2700000" algn="ctr" rotWithShape="0">
                    <a:schemeClr val="tx1">
                      <a:alpha val="50000"/>
                    </a:schemeClr>
                  </a:outerShdw>
                </a:effectLst>
                <a:latin typeface="+mn-ea"/>
                <a:ea typeface="+mn-ea"/>
                <a:cs typeface="Arial"/>
              </a:rPr>
              <a:t> </a:t>
            </a:r>
            <a:r>
              <a:rPr lang="en-US" altLang="zh-CN" sz="3600" b="1" kern="10" dirty="0">
                <a:ln w="19050">
                  <a:solidFill>
                    <a:srgbClr val="FFFFFF"/>
                  </a:solidFill>
                  <a:round/>
                </a:ln>
                <a:solidFill>
                  <a:srgbClr val="FF0000"/>
                </a:solidFill>
                <a:effectLst>
                  <a:outerShdw dist="53882" dir="2700000" algn="ctr" rotWithShape="0">
                    <a:schemeClr val="tx1">
                      <a:alpha val="50000"/>
                    </a:schemeClr>
                  </a:outerShdw>
                </a:effectLst>
                <a:latin typeface="+mn-ea"/>
                <a:ea typeface="+mn-ea"/>
                <a:cs typeface="Arial"/>
              </a:rPr>
              <a:t>!</a:t>
            </a:r>
            <a:endParaRPr lang="zh-CN" altLang="en-US" sz="3600" b="1" kern="10" dirty="0">
              <a:ln w="19050">
                <a:solidFill>
                  <a:srgbClr val="FFFFFF"/>
                </a:solidFill>
                <a:round/>
              </a:ln>
              <a:solidFill>
                <a:srgbClr val="FF0000"/>
              </a:solidFill>
              <a:effectLst>
                <a:outerShdw dist="53882" dir="2700000" algn="ctr" rotWithShape="0">
                  <a:schemeClr val="tx1">
                    <a:alpha val="50000"/>
                  </a:schemeClr>
                </a:outerShdw>
              </a:effectLst>
              <a:latin typeface="+mn-ea"/>
              <a:ea typeface="+mn-ea"/>
              <a:cs typeface="Arial"/>
            </a:endParaRPr>
          </a:p>
        </p:txBody>
      </p:sp>
      <p:sp>
        <p:nvSpPr>
          <p:cNvPr id="4" name="Rectangle 3"/>
          <p:cNvSpPr txBox="1">
            <a:spLocks noChangeArrowheads="1"/>
          </p:cNvSpPr>
          <p:nvPr/>
        </p:nvSpPr>
        <p:spPr>
          <a:xfrm>
            <a:off x="611188" y="1557338"/>
            <a:ext cx="7923212" cy="4103687"/>
          </a:xfrm>
          <a:prstGeom prst="rect">
            <a:avLst/>
          </a:prstGeom>
          <a:ln>
            <a:solidFill>
              <a:srgbClr val="FF6600"/>
            </a:solidFill>
          </a:ln>
        </p:spPr>
        <p:txBody>
          <a:bodyPr/>
          <a:lstStyle/>
          <a:p>
            <a:pPr marL="93980" indent="-93980">
              <a:spcBef>
                <a:spcPct val="20000"/>
              </a:spcBef>
              <a:buClr>
                <a:schemeClr val="accent2"/>
              </a:buClr>
              <a:defRPr/>
            </a:pPr>
            <a:r>
              <a:rPr lang="en-US" altLang="zh-CN" sz="3600" kern="0" dirty="0">
                <a:latin typeface="+mn-lt"/>
                <a:ea typeface="+mn-ea"/>
              </a:rPr>
              <a:t> </a:t>
            </a:r>
            <a:r>
              <a:rPr lang="zh-CN" altLang="en-US" sz="4400" b="1" kern="0" dirty="0">
                <a:solidFill>
                  <a:srgbClr val="FFFF00"/>
                </a:solidFill>
                <a:effectLst>
                  <a:outerShdw blurRad="38100" dist="38100" dir="2700000" algn="tl">
                    <a:srgbClr val="000000">
                      <a:alpha val="43137"/>
                    </a:srgbClr>
                  </a:outerShdw>
                </a:effectLst>
                <a:latin typeface="华文行楷" pitchFamily="2" charset="-122"/>
                <a:ea typeface="华文行楷" pitchFamily="2" charset="-122"/>
              </a:rPr>
              <a:t>感谢倾听，</a:t>
            </a:r>
            <a:r>
              <a:rPr lang="zh-CN" altLang="en-US" sz="4400" b="1" kern="0" dirty="0">
                <a:solidFill>
                  <a:srgbClr val="FFFF00"/>
                </a:solidFill>
                <a:effectLst>
                  <a:outerShdw blurRad="38100" dist="38100" dir="2700000" algn="tl">
                    <a:srgbClr val="000000">
                      <a:alpha val="43137"/>
                    </a:srgbClr>
                  </a:outerShdw>
                </a:effectLst>
                <a:latin typeface="Latha" pitchFamily="2"/>
                <a:ea typeface="华文行楷" pitchFamily="2" charset="-122"/>
              </a:rPr>
              <a:t>欢迎指正。</a:t>
            </a:r>
            <a:endParaRPr lang="zh-CN" altLang="en-US" sz="3600" b="1" kern="0" dirty="0">
              <a:solidFill>
                <a:srgbClr val="FFFF00"/>
              </a:solidFill>
              <a:effectLst>
                <a:outerShdw blurRad="38100" dist="38100" dir="2700000" algn="tl">
                  <a:srgbClr val="000000">
                    <a:alpha val="43137"/>
                  </a:srgbClr>
                </a:outerShdw>
              </a:effectLst>
              <a:latin typeface="+mn-lt"/>
              <a:ea typeface="+mn-ea"/>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内容占位符 2"/>
          <p:cNvSpPr>
            <a:spLocks noGrp="1"/>
          </p:cNvSpPr>
          <p:nvPr>
            <p:ph idx="1"/>
          </p:nvPr>
        </p:nvSpPr>
        <p:spPr>
          <a:xfrm>
            <a:off x="2195736" y="692696"/>
            <a:ext cx="6489700" cy="1008112"/>
          </a:xfrm>
        </p:spPr>
        <p:txBody>
          <a:bodyPr/>
          <a:lstStyle/>
          <a:p>
            <a:r>
              <a:rPr lang="zh-CN" altLang="en-US" sz="2000" b="1" dirty="0" smtClean="0">
                <a:solidFill>
                  <a:srgbClr val="000099"/>
                </a:solidFill>
                <a:latin typeface="仿宋" pitchFamily="49" charset="-122"/>
                <a:ea typeface="仿宋" pitchFamily="49" charset="-122"/>
              </a:rPr>
              <a:t>“</a:t>
            </a:r>
            <a:r>
              <a:rPr lang="zh-CN" altLang="zh-CN" sz="2000" b="1" dirty="0" smtClean="0">
                <a:solidFill>
                  <a:srgbClr val="000099"/>
                </a:solidFill>
                <a:latin typeface="仿宋" pitchFamily="49" charset="-122"/>
                <a:ea typeface="仿宋" pitchFamily="49" charset="-122"/>
              </a:rPr>
              <a:t>以科学发展为主题，以加快转变经济发展方式为主线，是关系我国发展全局的战略抉择。</a:t>
            </a:r>
            <a:r>
              <a:rPr lang="zh-CN" altLang="en-US" sz="2000" b="1" dirty="0" smtClean="0">
                <a:solidFill>
                  <a:srgbClr val="000099"/>
                </a:solidFill>
                <a:latin typeface="仿宋" pitchFamily="49" charset="-122"/>
                <a:ea typeface="仿宋" pitchFamily="49" charset="-122"/>
              </a:rPr>
              <a:t>”</a:t>
            </a:r>
            <a:endParaRPr lang="en-US" altLang="zh-CN" sz="2000" b="1" dirty="0" smtClean="0">
              <a:solidFill>
                <a:srgbClr val="000099"/>
              </a:solidFill>
              <a:latin typeface="仿宋" pitchFamily="49" charset="-122"/>
              <a:ea typeface="仿宋" pitchFamily="49" charset="-122"/>
            </a:endParaRPr>
          </a:p>
        </p:txBody>
      </p:sp>
      <p:pic>
        <p:nvPicPr>
          <p:cNvPr id="22531" name="Picture 2" descr="c:\users\lenovo\appdata\roaming\360se6\USERDA~1\Temp\U_1531~1.JPG"/>
          <p:cNvPicPr>
            <a:picLocks noChangeAspect="1" noChangeArrowheads="1"/>
          </p:cNvPicPr>
          <p:nvPr/>
        </p:nvPicPr>
        <p:blipFill>
          <a:blip r:embed="rId1" cstate="print"/>
          <a:srcRect/>
          <a:stretch>
            <a:fillRect/>
          </a:stretch>
        </p:blipFill>
        <p:spPr bwMode="auto">
          <a:xfrm>
            <a:off x="251520" y="332657"/>
            <a:ext cx="1728316" cy="1872208"/>
          </a:xfrm>
          <a:prstGeom prst="rect">
            <a:avLst/>
          </a:prstGeom>
          <a:noFill/>
          <a:ln w="9525">
            <a:noFill/>
            <a:miter lim="800000"/>
            <a:headEnd/>
            <a:tailEnd/>
          </a:ln>
        </p:spPr>
      </p:pic>
      <p:sp>
        <p:nvSpPr>
          <p:cNvPr id="5" name="TextBox 4"/>
          <p:cNvSpPr txBox="1"/>
          <p:nvPr/>
        </p:nvSpPr>
        <p:spPr>
          <a:xfrm>
            <a:off x="251520" y="2492896"/>
            <a:ext cx="6840760" cy="1508105"/>
          </a:xfrm>
          <a:prstGeom prst="rect">
            <a:avLst/>
          </a:prstGeom>
          <a:noFill/>
        </p:spPr>
        <p:txBody>
          <a:bodyPr wrap="square">
            <a:spAutoFit/>
          </a:bodyPr>
          <a:lstStyle/>
          <a:p>
            <a:pPr marL="93980" indent="-93980" fontAlgn="base">
              <a:spcBef>
                <a:spcPct val="20000"/>
              </a:spcBef>
              <a:spcAft>
                <a:spcPct val="0"/>
              </a:spcAft>
              <a:buClr>
                <a:schemeClr val="accent2"/>
              </a:buClr>
              <a:buFont typeface="Wingdings" pitchFamily="2" charset="2"/>
              <a:buChar char="o"/>
              <a:defRPr/>
            </a:pPr>
            <a:r>
              <a:rPr lang="en-US" altLang="zh-CN" sz="2000" b="1" dirty="0" smtClean="0">
                <a:solidFill>
                  <a:srgbClr val="000099"/>
                </a:solidFill>
                <a:latin typeface="仿宋" pitchFamily="49" charset="-122"/>
                <a:ea typeface="仿宋" pitchFamily="49" charset="-122"/>
              </a:rPr>
              <a:t> “</a:t>
            </a:r>
            <a:r>
              <a:rPr lang="zh-CN" altLang="zh-CN" sz="2000" b="1" dirty="0" smtClean="0">
                <a:solidFill>
                  <a:srgbClr val="000099"/>
                </a:solidFill>
                <a:latin typeface="仿宋" pitchFamily="49" charset="-122"/>
                <a:ea typeface="仿宋" pitchFamily="49" charset="-122"/>
              </a:rPr>
              <a:t>如果</a:t>
            </a:r>
            <a:r>
              <a:rPr lang="zh-CN" altLang="zh-CN" sz="2000" b="1" dirty="0">
                <a:solidFill>
                  <a:srgbClr val="000099"/>
                </a:solidFill>
                <a:latin typeface="仿宋" pitchFamily="49" charset="-122"/>
                <a:ea typeface="仿宋" pitchFamily="49" charset="-122"/>
              </a:rPr>
              <a:t>导致两极分化，改革就算失败了。”</a:t>
            </a:r>
            <a:endParaRPr lang="en-US" altLang="zh-CN" sz="2000" b="1" dirty="0">
              <a:solidFill>
                <a:srgbClr val="000099"/>
              </a:solidFill>
              <a:latin typeface="仿宋" pitchFamily="49" charset="-122"/>
              <a:ea typeface="仿宋" pitchFamily="49" charset="-122"/>
            </a:endParaRPr>
          </a:p>
          <a:p>
            <a:pPr marL="93980" indent="-93980" fontAlgn="base">
              <a:spcBef>
                <a:spcPct val="20000"/>
              </a:spcBef>
              <a:spcAft>
                <a:spcPct val="0"/>
              </a:spcAft>
              <a:buClr>
                <a:schemeClr val="accent2"/>
              </a:buClr>
              <a:buFont typeface="Wingdings" pitchFamily="2" charset="2"/>
              <a:buChar char="o"/>
              <a:defRPr/>
            </a:pPr>
            <a:r>
              <a:rPr lang="zh-CN" altLang="en-US" sz="2000" b="1" dirty="0" smtClean="0">
                <a:solidFill>
                  <a:srgbClr val="000099"/>
                </a:solidFill>
                <a:latin typeface="仿宋" pitchFamily="49" charset="-122"/>
                <a:ea typeface="仿宋" pitchFamily="49" charset="-122"/>
              </a:rPr>
              <a:t> “如果出现了新的资产阶级，我们就走到邪路上去了。”</a:t>
            </a:r>
            <a:r>
              <a:rPr lang="zh-CN" altLang="zh-CN" sz="2000" b="1" dirty="0" smtClean="0">
                <a:solidFill>
                  <a:srgbClr val="000099"/>
                </a:solidFill>
                <a:latin typeface="仿宋" pitchFamily="49" charset="-122"/>
                <a:ea typeface="仿宋" pitchFamily="49" charset="-122"/>
              </a:rPr>
              <a:t> </a:t>
            </a:r>
            <a:endParaRPr lang="en-US" altLang="zh-CN" sz="2000" b="1" dirty="0" smtClean="0">
              <a:solidFill>
                <a:srgbClr val="000099"/>
              </a:solidFill>
              <a:latin typeface="仿宋" pitchFamily="49" charset="-122"/>
              <a:ea typeface="仿宋" pitchFamily="49" charset="-122"/>
            </a:endParaRPr>
          </a:p>
          <a:p>
            <a:pPr marL="93980" indent="-93980" fontAlgn="base">
              <a:spcBef>
                <a:spcPct val="20000"/>
              </a:spcBef>
              <a:spcAft>
                <a:spcPct val="0"/>
              </a:spcAft>
              <a:buClr>
                <a:schemeClr val="accent2"/>
              </a:buClr>
              <a:buFont typeface="Wingdings" pitchFamily="2" charset="2"/>
              <a:buChar char="o"/>
              <a:defRPr/>
            </a:pPr>
            <a:r>
              <a:rPr lang="zh-CN" altLang="zh-CN" sz="2000" b="1" dirty="0" smtClean="0">
                <a:solidFill>
                  <a:srgbClr val="000099"/>
                </a:solidFill>
                <a:latin typeface="仿宋" pitchFamily="49" charset="-122"/>
                <a:ea typeface="仿宋" pitchFamily="49" charset="-122"/>
              </a:rPr>
              <a:t> “风气如果坏下去，经济搞成功又有什么意义？”</a:t>
            </a:r>
            <a:endParaRPr lang="en-US" altLang="zh-CN" sz="2000" b="1" dirty="0" smtClean="0">
              <a:solidFill>
                <a:srgbClr val="000099"/>
              </a:solidFill>
              <a:latin typeface="仿宋" pitchFamily="49" charset="-122"/>
              <a:ea typeface="仿宋" pitchFamily="49" charset="-122"/>
            </a:endParaRPr>
          </a:p>
          <a:p>
            <a:pPr marL="93980" indent="-93980" fontAlgn="base">
              <a:spcBef>
                <a:spcPct val="20000"/>
              </a:spcBef>
              <a:spcAft>
                <a:spcPct val="0"/>
              </a:spcAft>
              <a:buClr>
                <a:schemeClr val="accent2"/>
              </a:buClr>
              <a:buFont typeface="Wingdings" pitchFamily="2" charset="2"/>
              <a:buChar char="o"/>
              <a:defRPr/>
            </a:pPr>
            <a:r>
              <a:rPr lang="zh-CN" altLang="en-US" sz="2000" b="1" dirty="0" smtClean="0">
                <a:solidFill>
                  <a:srgbClr val="000099"/>
                </a:solidFill>
                <a:latin typeface="仿宋" pitchFamily="49" charset="-122"/>
                <a:ea typeface="仿宋" pitchFamily="49" charset="-122"/>
              </a:rPr>
              <a:t> “如果搞两极分化，中国就会发生闹革命的问题”。</a:t>
            </a:r>
            <a:endParaRPr lang="zh-CN" altLang="en-US" dirty="0">
              <a:ea typeface="宋体" pitchFamily="2" charset="-122"/>
            </a:endParaRPr>
          </a:p>
        </p:txBody>
      </p:sp>
      <p:sp>
        <p:nvSpPr>
          <p:cNvPr id="59395" name="Rectangle 3"/>
          <p:cNvSpPr>
            <a:spLocks noChangeArrowheads="1"/>
          </p:cNvSpPr>
          <p:nvPr/>
        </p:nvSpPr>
        <p:spPr bwMode="auto">
          <a:xfrm>
            <a:off x="2339752" y="5157192"/>
            <a:ext cx="6084168" cy="707886"/>
          </a:xfrm>
          <a:prstGeom prst="rect">
            <a:avLst/>
          </a:prstGeom>
          <a:noFill/>
          <a:ln w="9525">
            <a:noFill/>
            <a:miter lim="800000"/>
          </a:ln>
          <a:effectLst/>
        </p:spPr>
        <p:txBody>
          <a:bodyPr vert="horz" wrap="square" lIns="91440" tIns="45720" rIns="91440" bIns="45720" numCol="1" anchor="ctr" anchorCtr="0" compatLnSpc="1">
            <a:spAutoFit/>
          </a:bodyPr>
          <a:lstStyle/>
          <a:p>
            <a:pPr marL="93980" marR="0" lvl="0" indent="-93980" defTabSz="914400" fontAlgn="base" latinLnBrk="0">
              <a:lnSpc>
                <a:spcPct val="100000"/>
              </a:lnSpc>
              <a:spcBef>
                <a:spcPct val="20000"/>
              </a:spcBef>
              <a:spcAft>
                <a:spcPct val="0"/>
              </a:spcAft>
              <a:buClr>
                <a:schemeClr val="accent2"/>
              </a:buClr>
              <a:buSzTx/>
              <a:buFont typeface="Wingdings" pitchFamily="2" charset="2"/>
              <a:buChar char="o"/>
            </a:pPr>
            <a:r>
              <a:rPr lang="zh-CN" altLang="en-US" sz="2000" b="1" dirty="0" smtClean="0">
                <a:solidFill>
                  <a:srgbClr val="000099"/>
                </a:solidFill>
                <a:latin typeface="仿宋" pitchFamily="49" charset="-122"/>
                <a:ea typeface="仿宋" pitchFamily="49" charset="-122"/>
              </a:rPr>
              <a:t>必须牢固树立创新、协调、绿色、开放、共享的发展理念。</a:t>
            </a:r>
            <a:endParaRPr lang="zh-CN" altLang="en-US" sz="2000" b="1" dirty="0" smtClean="0">
              <a:solidFill>
                <a:srgbClr val="000099"/>
              </a:solidFill>
              <a:latin typeface="仿宋" pitchFamily="49" charset="-122"/>
              <a:ea typeface="仿宋" pitchFamily="49" charset="-122"/>
            </a:endParaRPr>
          </a:p>
        </p:txBody>
      </p:sp>
      <p:pic>
        <p:nvPicPr>
          <p:cNvPr id="59397" name="Picture 5" descr="c:\users\administrator\appdata\roaming\360se6\User Data\temp\u=3875420466,3136888801&amp;fm=11&amp;gp=0.jpg"/>
          <p:cNvPicPr>
            <a:picLocks noChangeAspect="1" noChangeArrowheads="1"/>
          </p:cNvPicPr>
          <p:nvPr/>
        </p:nvPicPr>
        <p:blipFill>
          <a:blip r:embed="rId2" cstate="print"/>
          <a:srcRect/>
          <a:stretch>
            <a:fillRect/>
          </a:stretch>
        </p:blipFill>
        <p:spPr bwMode="auto">
          <a:xfrm>
            <a:off x="251520" y="4653136"/>
            <a:ext cx="1800200" cy="1800200"/>
          </a:xfrm>
          <a:prstGeom prst="rect">
            <a:avLst/>
          </a:prstGeom>
          <a:noFill/>
        </p:spPr>
      </p:pic>
      <p:pic>
        <p:nvPicPr>
          <p:cNvPr id="9" name="Picture 4" descr="c:\users\guowei\appdata\roaming\360se6\User Data\temp\u=3231828383,917908472&amp;fm=21&amp;gp=0.jpg"/>
          <p:cNvPicPr>
            <a:picLocks noChangeAspect="1" noChangeArrowheads="1"/>
          </p:cNvPicPr>
          <p:nvPr/>
        </p:nvPicPr>
        <p:blipFill>
          <a:blip r:embed="rId3" cstate="print"/>
          <a:srcRect/>
          <a:stretch>
            <a:fillRect/>
          </a:stretch>
        </p:blipFill>
        <p:spPr bwMode="auto">
          <a:xfrm>
            <a:off x="6876256" y="1916833"/>
            <a:ext cx="1944216" cy="1872208"/>
          </a:xfrm>
          <a:prstGeom prst="rect">
            <a:avLst/>
          </a:prstGeom>
          <a:noFill/>
        </p:spPr>
      </p:pic>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9397"/>
                                        </p:tgtEl>
                                        <p:attrNameLst>
                                          <p:attrName>style.visibility</p:attrName>
                                        </p:attrNameLst>
                                      </p:cBhvr>
                                      <p:to>
                                        <p:strVal val="visible"/>
                                      </p:to>
                                    </p:set>
                                    <p:animEffect transition="in" filter="blinds(horizontal)">
                                      <p:cBhvr>
                                        <p:cTn id="17" dur="500"/>
                                        <p:tgtEl>
                                          <p:spTgt spid="59397"/>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59395"/>
                                        </p:tgtEl>
                                        <p:attrNameLst>
                                          <p:attrName>style.visibility</p:attrName>
                                        </p:attrNameLst>
                                      </p:cBhvr>
                                      <p:to>
                                        <p:strVal val="visible"/>
                                      </p:to>
                                    </p:set>
                                    <p:animEffect transition="in" filter="blinds(horizontal)">
                                      <p:cBhvr>
                                        <p:cTn id="20" dur="500"/>
                                        <p:tgtEl>
                                          <p:spTgt spid="59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939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339752" y="1773238"/>
            <a:ext cx="6553423" cy="1584325"/>
          </a:xfrm>
        </p:spPr>
        <p:txBody>
          <a:bodyPr/>
          <a:lstStyle/>
          <a:p>
            <a:pPr>
              <a:defRPr/>
            </a:pPr>
            <a:r>
              <a:rPr lang="zh-CN" altLang="zh-CN" sz="2000" b="1" dirty="0" smtClean="0">
                <a:solidFill>
                  <a:srgbClr val="000099"/>
                </a:solidFill>
                <a:latin typeface="仿宋" pitchFamily="49" charset="-122"/>
                <a:ea typeface="仿宋" pitchFamily="49" charset="-122"/>
              </a:rPr>
              <a:t>“如果从明朝中叶算起，到鸦片战争，有三百多年的闭关自守，如果从康熙算起，也有近二百年。长期闭关自守，把中国搞得贫穷落后，愚昧无知。”</a:t>
            </a:r>
            <a:endParaRPr lang="en-US" altLang="zh-CN" sz="2400" b="1" dirty="0" smtClean="0">
              <a:solidFill>
                <a:srgbClr val="C00000"/>
              </a:solidFill>
              <a:effectLst>
                <a:outerShdw blurRad="38100" dist="38100" dir="2700000" algn="tl">
                  <a:srgbClr val="000000">
                    <a:alpha val="43137"/>
                  </a:srgbClr>
                </a:outerShdw>
              </a:effectLst>
              <a:latin typeface="仿宋" pitchFamily="49" charset="-122"/>
              <a:ea typeface="仿宋" pitchFamily="49" charset="-122"/>
            </a:endParaRPr>
          </a:p>
          <a:p>
            <a:pPr>
              <a:defRPr/>
            </a:pPr>
            <a:endParaRPr lang="zh-CN" altLang="en-US" sz="2400" b="1" dirty="0">
              <a:effectLst>
                <a:outerShdw blurRad="38100" dist="38100" dir="2700000" algn="tl">
                  <a:srgbClr val="000000">
                    <a:alpha val="43137"/>
                  </a:srgbClr>
                </a:outerShdw>
              </a:effectLst>
              <a:latin typeface="仿宋" pitchFamily="49" charset="-122"/>
              <a:ea typeface="仿宋" pitchFamily="49" charset="-122"/>
            </a:endParaRPr>
          </a:p>
        </p:txBody>
      </p:sp>
      <p:pic>
        <p:nvPicPr>
          <p:cNvPr id="49155" name="Picture 2" descr="c:\users\lenovo\appdata\roaming\360se6\USERDA~1\Temp\U_2083~1.JPG"/>
          <p:cNvPicPr>
            <a:picLocks noChangeAspect="1" noChangeArrowheads="1"/>
          </p:cNvPicPr>
          <p:nvPr/>
        </p:nvPicPr>
        <p:blipFill>
          <a:blip r:embed="rId1" cstate="print"/>
          <a:srcRect/>
          <a:stretch>
            <a:fillRect/>
          </a:stretch>
        </p:blipFill>
        <p:spPr bwMode="auto">
          <a:xfrm>
            <a:off x="395536" y="1268760"/>
            <a:ext cx="1835150" cy="1944687"/>
          </a:xfrm>
          <a:prstGeom prst="rect">
            <a:avLst/>
          </a:prstGeom>
          <a:noFill/>
          <a:ln w="9525">
            <a:noFill/>
            <a:miter lim="800000"/>
            <a:headEnd/>
            <a:tailEnd/>
          </a:ln>
        </p:spPr>
      </p:pic>
      <p:sp>
        <p:nvSpPr>
          <p:cNvPr id="4" name="TextBox 3"/>
          <p:cNvSpPr txBox="1"/>
          <p:nvPr/>
        </p:nvSpPr>
        <p:spPr>
          <a:xfrm>
            <a:off x="468313" y="404813"/>
            <a:ext cx="7991475" cy="738664"/>
          </a:xfrm>
          <a:prstGeom prst="rect">
            <a:avLst/>
          </a:prstGeom>
          <a:noFill/>
        </p:spPr>
        <p:txBody>
          <a:bodyPr wrap="square">
            <a:spAutoFit/>
          </a:bodyPr>
          <a:lstStyle/>
          <a:p>
            <a:pPr>
              <a:defRPr/>
            </a:pPr>
            <a:r>
              <a:rPr lang="en-US" altLang="zh-CN" sz="2400" b="1" dirty="0">
                <a:solidFill>
                  <a:srgbClr val="000099"/>
                </a:solidFill>
                <a:effectLst>
                  <a:outerShdw blurRad="38100" dist="38100" dir="2700000" algn="tl">
                    <a:srgbClr val="000000">
                      <a:alpha val="43137"/>
                    </a:srgbClr>
                  </a:outerShdw>
                </a:effectLst>
                <a:latin typeface="宋体" pitchFamily="2" charset="-122"/>
                <a:ea typeface="宋体" pitchFamily="2" charset="-122"/>
              </a:rPr>
              <a:t>2.</a:t>
            </a:r>
            <a:r>
              <a:rPr lang="zh-CN" altLang="zh-CN" sz="2400" b="1" dirty="0">
                <a:solidFill>
                  <a:srgbClr val="000099"/>
                </a:solidFill>
                <a:latin typeface="宋体" pitchFamily="2" charset="-122"/>
                <a:ea typeface="宋体" pitchFamily="2" charset="-122"/>
              </a:rPr>
              <a:t> 融入全球化</a:t>
            </a:r>
            <a:r>
              <a:rPr lang="zh-CN" altLang="zh-CN" sz="2400" b="1" dirty="0" smtClean="0">
                <a:solidFill>
                  <a:srgbClr val="000099"/>
                </a:solidFill>
                <a:latin typeface="宋体" pitchFamily="2" charset="-122"/>
                <a:ea typeface="宋体" pitchFamily="2" charset="-122"/>
              </a:rPr>
              <a:t>进程</a:t>
            </a:r>
            <a:r>
              <a:rPr lang="zh-CN" altLang="en-US" sz="2400" b="1" dirty="0" smtClean="0">
                <a:solidFill>
                  <a:srgbClr val="000099"/>
                </a:solidFill>
                <a:latin typeface="宋体" pitchFamily="2" charset="-122"/>
                <a:ea typeface="宋体" pitchFamily="2" charset="-122"/>
              </a:rPr>
              <a:t>但面临激烈竞争和安全威胁</a:t>
            </a:r>
            <a:endParaRPr lang="en-US" altLang="zh-CN" sz="2400" b="1" dirty="0">
              <a:solidFill>
                <a:srgbClr val="000099"/>
              </a:solidFill>
              <a:latin typeface="宋体" pitchFamily="2" charset="-122"/>
              <a:ea typeface="宋体" pitchFamily="2" charset="-122"/>
            </a:endParaRPr>
          </a:p>
          <a:p>
            <a:pPr>
              <a:defRPr/>
            </a:pPr>
            <a:endParaRPr lang="zh-CN" altLang="en-US" dirty="0">
              <a:ea typeface="宋体" pitchFamily="2" charset="-122"/>
            </a:endParaRPr>
          </a:p>
        </p:txBody>
      </p:sp>
      <p:sp>
        <p:nvSpPr>
          <p:cNvPr id="5" name="TextBox 4"/>
          <p:cNvSpPr txBox="1">
            <a:spLocks noChangeArrowheads="1"/>
          </p:cNvSpPr>
          <p:nvPr/>
        </p:nvSpPr>
        <p:spPr bwMode="auto">
          <a:xfrm>
            <a:off x="395536" y="3789040"/>
            <a:ext cx="3888432" cy="2246769"/>
          </a:xfrm>
          <a:prstGeom prst="rect">
            <a:avLst/>
          </a:prstGeom>
          <a:noFill/>
          <a:ln w="9525">
            <a:noFill/>
            <a:miter lim="800000"/>
          </a:ln>
        </p:spPr>
        <p:txBody>
          <a:bodyPr wrap="square">
            <a:spAutoFit/>
          </a:bodyPr>
          <a:lstStyle/>
          <a:p>
            <a:pPr>
              <a:buClr>
                <a:srgbClr val="C00000"/>
              </a:buClr>
              <a:buFont typeface="Wingdings" pitchFamily="2" charset="2"/>
              <a:buChar char="p"/>
            </a:pPr>
            <a:r>
              <a:rPr lang="en-US" altLang="zh-CN" sz="2000" b="1" dirty="0">
                <a:solidFill>
                  <a:srgbClr val="000099"/>
                </a:solidFill>
                <a:latin typeface="仿宋" pitchFamily="49" charset="-122"/>
                <a:ea typeface="仿宋" pitchFamily="49" charset="-122"/>
              </a:rPr>
              <a:t>《</a:t>
            </a:r>
            <a:r>
              <a:rPr lang="zh-CN" altLang="en-US" sz="2000" b="1" dirty="0">
                <a:solidFill>
                  <a:srgbClr val="000099"/>
                </a:solidFill>
                <a:latin typeface="仿宋" pitchFamily="49" charset="-122"/>
                <a:ea typeface="仿宋" pitchFamily="49" charset="-122"/>
              </a:rPr>
              <a:t>共产党宣言</a:t>
            </a:r>
            <a:r>
              <a:rPr lang="en-US" altLang="zh-CN" sz="2000" b="1" dirty="0">
                <a:solidFill>
                  <a:srgbClr val="000099"/>
                </a:solidFill>
                <a:latin typeface="仿宋" pitchFamily="49" charset="-122"/>
                <a:ea typeface="仿宋" pitchFamily="49" charset="-122"/>
              </a:rPr>
              <a:t>》</a:t>
            </a:r>
            <a:r>
              <a:rPr lang="zh-CN" altLang="en-US" sz="2000" b="1" dirty="0">
                <a:solidFill>
                  <a:srgbClr val="000099"/>
                </a:solidFill>
                <a:latin typeface="仿宋" pitchFamily="49" charset="-122"/>
                <a:ea typeface="仿宋" pitchFamily="49" charset="-122"/>
              </a:rPr>
              <a:t>：</a:t>
            </a:r>
            <a:r>
              <a:rPr lang="zh-CN" altLang="en-US" sz="2000" b="1" dirty="0">
                <a:solidFill>
                  <a:srgbClr val="FF3300"/>
                </a:solidFill>
                <a:latin typeface="仿宋" pitchFamily="49" charset="-122"/>
                <a:ea typeface="仿宋" pitchFamily="49" charset="-122"/>
              </a:rPr>
              <a:t>“资产阶级，由于开拓了世界市场，使一切国</a:t>
            </a:r>
            <a:endParaRPr lang="en-US" altLang="zh-CN" sz="2000" b="1" dirty="0">
              <a:solidFill>
                <a:srgbClr val="FF3300"/>
              </a:solidFill>
              <a:latin typeface="仿宋" pitchFamily="49" charset="-122"/>
              <a:ea typeface="仿宋" pitchFamily="49" charset="-122"/>
            </a:endParaRPr>
          </a:p>
          <a:p>
            <a:pPr>
              <a:buClr>
                <a:srgbClr val="C00000"/>
              </a:buClr>
            </a:pPr>
            <a:r>
              <a:rPr lang="zh-CN" altLang="en-US" sz="2000" b="1" dirty="0">
                <a:solidFill>
                  <a:srgbClr val="FF3300"/>
                </a:solidFill>
                <a:latin typeface="仿宋" pitchFamily="49" charset="-122"/>
                <a:ea typeface="仿宋" pitchFamily="49" charset="-122"/>
              </a:rPr>
              <a:t>家的生产和消费都成为世界性的了。”“由于一切生产工具的迅</a:t>
            </a:r>
            <a:endParaRPr lang="en-US" altLang="zh-CN" sz="2000" b="1" dirty="0">
              <a:solidFill>
                <a:srgbClr val="FF3300"/>
              </a:solidFill>
              <a:latin typeface="仿宋" pitchFamily="49" charset="-122"/>
              <a:ea typeface="仿宋" pitchFamily="49" charset="-122"/>
            </a:endParaRPr>
          </a:p>
          <a:p>
            <a:pPr>
              <a:buClr>
                <a:srgbClr val="C00000"/>
              </a:buClr>
            </a:pPr>
            <a:r>
              <a:rPr lang="zh-CN" altLang="en-US" sz="2000" b="1" dirty="0">
                <a:solidFill>
                  <a:srgbClr val="FF3300"/>
                </a:solidFill>
                <a:latin typeface="仿宋" pitchFamily="49" charset="-122"/>
                <a:ea typeface="仿宋" pitchFamily="49" charset="-122"/>
              </a:rPr>
              <a:t>速改进</a:t>
            </a:r>
            <a:r>
              <a:rPr lang="en-US" altLang="zh-CN" sz="2000" b="1" dirty="0">
                <a:solidFill>
                  <a:srgbClr val="FF3300"/>
                </a:solidFill>
                <a:latin typeface="仿宋" pitchFamily="49" charset="-122"/>
                <a:ea typeface="仿宋" pitchFamily="49" charset="-122"/>
              </a:rPr>
              <a:t>,</a:t>
            </a:r>
            <a:r>
              <a:rPr lang="zh-CN" altLang="en-US" sz="2000" b="1" dirty="0">
                <a:solidFill>
                  <a:srgbClr val="FF3300"/>
                </a:solidFill>
                <a:latin typeface="仿宋" pitchFamily="49" charset="-122"/>
                <a:ea typeface="仿宋" pitchFamily="49" charset="-122"/>
              </a:rPr>
              <a:t>由于交通的极其便利，</a:t>
            </a:r>
            <a:endParaRPr lang="en-US" altLang="zh-CN" sz="2000" b="1" dirty="0">
              <a:solidFill>
                <a:srgbClr val="FF3300"/>
              </a:solidFill>
              <a:latin typeface="仿宋" pitchFamily="49" charset="-122"/>
              <a:ea typeface="仿宋" pitchFamily="49" charset="-122"/>
            </a:endParaRPr>
          </a:p>
          <a:p>
            <a:pPr>
              <a:buClr>
                <a:srgbClr val="C00000"/>
              </a:buClr>
            </a:pPr>
            <a:r>
              <a:rPr lang="zh-CN" altLang="en-US" sz="2000" b="1" dirty="0">
                <a:solidFill>
                  <a:srgbClr val="FF3300"/>
                </a:solidFill>
                <a:latin typeface="仿宋" pitchFamily="49" charset="-122"/>
                <a:ea typeface="仿宋" pitchFamily="49" charset="-122"/>
              </a:rPr>
              <a:t>把一切民族甚至最野蛮的民族都</a:t>
            </a:r>
            <a:endParaRPr lang="en-US" altLang="zh-CN" sz="2000" b="1" dirty="0">
              <a:solidFill>
                <a:srgbClr val="FF3300"/>
              </a:solidFill>
              <a:latin typeface="仿宋" pitchFamily="49" charset="-122"/>
              <a:ea typeface="仿宋" pitchFamily="49" charset="-122"/>
            </a:endParaRPr>
          </a:p>
          <a:p>
            <a:pPr>
              <a:buClr>
                <a:srgbClr val="C00000"/>
              </a:buClr>
            </a:pPr>
            <a:r>
              <a:rPr lang="zh-CN" altLang="en-US" sz="2000" b="1" dirty="0">
                <a:solidFill>
                  <a:srgbClr val="FF3300"/>
                </a:solidFill>
                <a:latin typeface="仿宋" pitchFamily="49" charset="-122"/>
                <a:ea typeface="仿宋" pitchFamily="49" charset="-122"/>
              </a:rPr>
              <a:t>卷到文明中来了。”</a:t>
            </a:r>
            <a:endParaRPr lang="zh-CN" altLang="en-US" sz="2000" dirty="0"/>
          </a:p>
        </p:txBody>
      </p:sp>
      <p:pic>
        <p:nvPicPr>
          <p:cNvPr id="11271" name="图片 13" descr="http://image1.nphoto.net/news/image/201202/5395c15f3f085acd.jpg"/>
          <p:cNvPicPr>
            <a:picLocks noChangeAspect="1" noChangeArrowheads="1"/>
          </p:cNvPicPr>
          <p:nvPr/>
        </p:nvPicPr>
        <p:blipFill>
          <a:blip r:embed="rId2" cstate="print"/>
          <a:srcRect/>
          <a:stretch>
            <a:fillRect/>
          </a:stretch>
        </p:blipFill>
        <p:spPr bwMode="auto">
          <a:xfrm>
            <a:off x="4716017" y="3429000"/>
            <a:ext cx="4427984" cy="3429000"/>
          </a:xfrm>
          <a:prstGeom prst="rect">
            <a:avLst/>
          </a:prstGeom>
          <a:noFill/>
          <a:ln w="9525">
            <a:noFill/>
            <a:miter lim="800000"/>
            <a:headEnd/>
            <a:tailEnd/>
          </a:ln>
        </p:spPr>
      </p:pic>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9155"/>
                                        </p:tgtEl>
                                        <p:attrNameLst>
                                          <p:attrName>style.visibility</p:attrName>
                                        </p:attrNameLst>
                                      </p:cBhvr>
                                      <p:to>
                                        <p:strVal val="visible"/>
                                      </p:to>
                                    </p:set>
                                    <p:animEffect transition="in" filter="blinds(horizontal)">
                                      <p:cBhvr>
                                        <p:cTn id="10" dur="500"/>
                                        <p:tgtEl>
                                          <p:spTgt spid="4915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11271"/>
                                        </p:tgtEl>
                                        <p:attrNameLst>
                                          <p:attrName>style.visibility</p:attrName>
                                        </p:attrNameLst>
                                      </p:cBhvr>
                                      <p:to>
                                        <p:strVal val="visible"/>
                                      </p:to>
                                    </p:set>
                                    <p:animEffect transition="in" filter="blinds(horizontal)">
                                      <p:cBhvr>
                                        <p:cTn id="20" dur="500"/>
                                        <p:tgtEl>
                                          <p:spTgt spid="11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a:spLocks noChangeArrowheads="1"/>
          </p:cNvSpPr>
          <p:nvPr/>
        </p:nvSpPr>
        <p:spPr bwMode="auto">
          <a:xfrm>
            <a:off x="468313" y="3141663"/>
            <a:ext cx="3382962" cy="3446462"/>
          </a:xfrm>
          <a:prstGeom prst="rect">
            <a:avLst/>
          </a:prstGeom>
          <a:noFill/>
          <a:ln w="9525">
            <a:noFill/>
            <a:miter lim="800000"/>
          </a:ln>
        </p:spPr>
        <p:txBody>
          <a:bodyPr>
            <a:spAutoFit/>
          </a:bodyPr>
          <a:lstStyle/>
          <a:p>
            <a:pPr>
              <a:buClr>
                <a:srgbClr val="C00000"/>
              </a:buClr>
              <a:buFont typeface="Wingdings" pitchFamily="2" charset="2"/>
              <a:buChar char="p"/>
            </a:pPr>
            <a:r>
              <a:rPr lang="zh-CN" altLang="en-US" sz="2000" b="1">
                <a:solidFill>
                  <a:srgbClr val="000099"/>
                </a:solidFill>
                <a:latin typeface="仿宋" pitchFamily="49" charset="-122"/>
                <a:ea typeface="仿宋" pitchFamily="49" charset="-122"/>
              </a:rPr>
              <a:t>“</a:t>
            </a:r>
            <a:r>
              <a:rPr lang="zh-CN" altLang="zh-CN" sz="2000" b="1">
                <a:solidFill>
                  <a:srgbClr val="000099"/>
                </a:solidFill>
                <a:latin typeface="仿宋" pitchFamily="49" charset="-122"/>
                <a:ea typeface="仿宋" pitchFamily="49" charset="-122"/>
              </a:rPr>
              <a:t>中美是全球经济的伙伴，但引领世界的是美国。中国实行改革开放的时候，美国已经主导了世界经济的体系和规则。</a:t>
            </a:r>
            <a:r>
              <a:rPr lang="zh-CN" altLang="en-US" sz="2000" b="1">
                <a:solidFill>
                  <a:srgbClr val="000099"/>
                </a:solidFill>
                <a:latin typeface="仿宋" pitchFamily="49" charset="-122"/>
                <a:ea typeface="仿宋" pitchFamily="49" charset="-122"/>
              </a:rPr>
              <a:t>”</a:t>
            </a:r>
            <a:endParaRPr lang="en-US" altLang="zh-CN" sz="2000" b="1">
              <a:solidFill>
                <a:srgbClr val="000099"/>
              </a:solidFill>
              <a:latin typeface="仿宋" pitchFamily="49" charset="-122"/>
              <a:ea typeface="仿宋" pitchFamily="49" charset="-122"/>
            </a:endParaRPr>
          </a:p>
          <a:p>
            <a:pPr>
              <a:buClr>
                <a:srgbClr val="C00000"/>
              </a:buClr>
              <a:buFont typeface="Wingdings" pitchFamily="2" charset="2"/>
              <a:buChar char="p"/>
            </a:pPr>
            <a:r>
              <a:rPr lang="zh-CN" altLang="en-US" sz="2000" b="1">
                <a:solidFill>
                  <a:srgbClr val="000099"/>
                </a:solidFill>
                <a:latin typeface="仿宋" pitchFamily="49" charset="-122"/>
                <a:ea typeface="仿宋" pitchFamily="49" charset="-122"/>
              </a:rPr>
              <a:t>“</a:t>
            </a:r>
            <a:r>
              <a:rPr lang="zh-CN" altLang="zh-CN" sz="2000" b="1">
                <a:solidFill>
                  <a:srgbClr val="000099"/>
                </a:solidFill>
                <a:latin typeface="仿宋" pitchFamily="49" charset="-122"/>
                <a:ea typeface="仿宋" pitchFamily="49" charset="-122"/>
              </a:rPr>
              <a:t>中国对外开放意味着我们愿意加入这个体系，基本承认这些规则，也愿意在国际经济体系中发挥建设性作用。</a:t>
            </a:r>
            <a:r>
              <a:rPr lang="zh-CN" altLang="en-US" sz="2000" b="1">
                <a:solidFill>
                  <a:srgbClr val="000099"/>
                </a:solidFill>
                <a:latin typeface="仿宋" pitchFamily="49" charset="-122"/>
                <a:ea typeface="仿宋" pitchFamily="49" charset="-122"/>
              </a:rPr>
              <a:t>”</a:t>
            </a:r>
            <a:endParaRPr lang="en-US" altLang="zh-CN" sz="2000" b="1">
              <a:solidFill>
                <a:srgbClr val="000099"/>
              </a:solidFill>
              <a:latin typeface="仿宋" pitchFamily="49" charset="-122"/>
              <a:ea typeface="仿宋" pitchFamily="49" charset="-122"/>
            </a:endParaRPr>
          </a:p>
          <a:p>
            <a:endParaRPr lang="zh-CN" altLang="en-US"/>
          </a:p>
        </p:txBody>
      </p:sp>
      <p:pic>
        <p:nvPicPr>
          <p:cNvPr id="20483" name="Picture 2" descr="c:\users\guowei\appdata\roaming\360se6\User Data\temp\t018db60804d6243751_size=640x480.jpg"/>
          <p:cNvPicPr>
            <a:picLocks noChangeAspect="1" noChangeArrowheads="1"/>
          </p:cNvPicPr>
          <p:nvPr/>
        </p:nvPicPr>
        <p:blipFill>
          <a:blip r:embed="rId1" cstate="print"/>
          <a:srcRect/>
          <a:stretch>
            <a:fillRect/>
          </a:stretch>
        </p:blipFill>
        <p:spPr bwMode="auto">
          <a:xfrm>
            <a:off x="0" y="0"/>
            <a:ext cx="4356100" cy="2924175"/>
          </a:xfrm>
          <a:prstGeom prst="rect">
            <a:avLst/>
          </a:prstGeom>
          <a:noFill/>
          <a:ln w="9525">
            <a:noFill/>
            <a:miter lim="800000"/>
            <a:headEnd/>
            <a:tailEnd/>
          </a:ln>
        </p:spPr>
      </p:pic>
      <p:sp>
        <p:nvSpPr>
          <p:cNvPr id="20484" name="矩形 6"/>
          <p:cNvSpPr>
            <a:spLocks noChangeArrowheads="1"/>
          </p:cNvSpPr>
          <p:nvPr/>
        </p:nvSpPr>
        <p:spPr bwMode="auto">
          <a:xfrm>
            <a:off x="4644008" y="404664"/>
            <a:ext cx="3888432" cy="1200329"/>
          </a:xfrm>
          <a:prstGeom prst="rect">
            <a:avLst/>
          </a:prstGeom>
          <a:noFill/>
          <a:ln w="9525">
            <a:noFill/>
            <a:miter lim="800000"/>
          </a:ln>
        </p:spPr>
        <p:txBody>
          <a:bodyPr wrap="square">
            <a:spAutoFit/>
          </a:bodyPr>
          <a:lstStyle/>
          <a:p>
            <a:pPr>
              <a:buClr>
                <a:srgbClr val="C00000"/>
              </a:buClr>
              <a:buFont typeface="Wingdings" pitchFamily="2" charset="2"/>
              <a:buChar char="p"/>
            </a:pPr>
            <a:r>
              <a:rPr lang="en-US" altLang="zh-CN" sz="2400" b="1" dirty="0">
                <a:solidFill>
                  <a:srgbClr val="000099"/>
                </a:solidFill>
                <a:latin typeface="宋体" pitchFamily="2" charset="-122"/>
                <a:ea typeface="宋体" pitchFamily="2" charset="-122"/>
              </a:rPr>
              <a:t>2014</a:t>
            </a:r>
            <a:r>
              <a:rPr lang="zh-CN" altLang="en-US" sz="2400" b="1" dirty="0">
                <a:solidFill>
                  <a:srgbClr val="000099"/>
                </a:solidFill>
                <a:latin typeface="宋体" pitchFamily="2" charset="-122"/>
                <a:ea typeface="宋体" pitchFamily="2" charset="-122"/>
              </a:rPr>
              <a:t>年</a:t>
            </a:r>
            <a:r>
              <a:rPr lang="en-US" altLang="zh-CN" sz="2400" b="1" dirty="0">
                <a:solidFill>
                  <a:srgbClr val="000099"/>
                </a:solidFill>
                <a:latin typeface="宋体" pitchFamily="2" charset="-122"/>
                <a:ea typeface="宋体" pitchFamily="2" charset="-122"/>
              </a:rPr>
              <a:t>12</a:t>
            </a:r>
            <a:r>
              <a:rPr lang="zh-CN" altLang="en-US" sz="2400" b="1" dirty="0">
                <a:solidFill>
                  <a:srgbClr val="000099"/>
                </a:solidFill>
                <a:latin typeface="宋体" pitchFamily="2" charset="-122"/>
                <a:ea typeface="宋体" pitchFamily="2" charset="-122"/>
              </a:rPr>
              <a:t>月</a:t>
            </a:r>
            <a:r>
              <a:rPr lang="en-US" altLang="zh-CN" sz="2400" b="1" dirty="0">
                <a:solidFill>
                  <a:srgbClr val="000099"/>
                </a:solidFill>
                <a:latin typeface="宋体" pitchFamily="2" charset="-122"/>
                <a:ea typeface="宋体" pitchFamily="2" charset="-122"/>
              </a:rPr>
              <a:t>17</a:t>
            </a:r>
            <a:r>
              <a:rPr lang="zh-CN" altLang="en-US" sz="2400" b="1" dirty="0">
                <a:solidFill>
                  <a:srgbClr val="000099"/>
                </a:solidFill>
                <a:latin typeface="宋体" pitchFamily="2" charset="-122"/>
                <a:ea typeface="宋体" pitchFamily="2" charset="-122"/>
              </a:rPr>
              <a:t>日，汪洋副总理在芝加哥举行的中美商业关系论坛上发表主旨演讲：</a:t>
            </a:r>
            <a:endParaRPr lang="zh-CN" altLang="en-US" sz="2400" b="1" dirty="0">
              <a:solidFill>
                <a:srgbClr val="000099"/>
              </a:solidFill>
              <a:latin typeface="宋体" pitchFamily="2" charset="-122"/>
              <a:ea typeface="宋体" pitchFamily="2" charset="-122"/>
            </a:endParaRPr>
          </a:p>
        </p:txBody>
      </p:sp>
      <p:sp>
        <p:nvSpPr>
          <p:cNvPr id="8" name="TextBox 7"/>
          <p:cNvSpPr txBox="1">
            <a:spLocks noChangeArrowheads="1"/>
          </p:cNvSpPr>
          <p:nvPr/>
        </p:nvSpPr>
        <p:spPr bwMode="auto">
          <a:xfrm>
            <a:off x="4572000" y="2060575"/>
            <a:ext cx="4103688" cy="4402138"/>
          </a:xfrm>
          <a:prstGeom prst="rect">
            <a:avLst/>
          </a:prstGeom>
          <a:noFill/>
          <a:ln w="9525">
            <a:noFill/>
            <a:miter lim="800000"/>
          </a:ln>
        </p:spPr>
        <p:txBody>
          <a:bodyPr>
            <a:spAutoFit/>
          </a:bodyPr>
          <a:lstStyle/>
          <a:p>
            <a:pPr>
              <a:buClr>
                <a:srgbClr val="C00000"/>
              </a:buClr>
              <a:buFont typeface="Wingdings" pitchFamily="2" charset="2"/>
              <a:buChar char="p"/>
            </a:pPr>
            <a:r>
              <a:rPr lang="zh-CN" altLang="en-US" sz="2000" b="1">
                <a:solidFill>
                  <a:srgbClr val="000099"/>
                </a:solidFill>
                <a:latin typeface="仿宋" pitchFamily="49" charset="-122"/>
                <a:ea typeface="仿宋" pitchFamily="49" charset="-122"/>
              </a:rPr>
              <a:t>“</a:t>
            </a:r>
            <a:r>
              <a:rPr lang="zh-CN" altLang="zh-CN" sz="2000" b="1">
                <a:solidFill>
                  <a:srgbClr val="000099"/>
                </a:solidFill>
                <a:latin typeface="仿宋" pitchFamily="49" charset="-122"/>
                <a:ea typeface="仿宋" pitchFamily="49" charset="-122"/>
              </a:rPr>
              <a:t>虽然中国经济总量已位居世界第二，但仍然只有美国的</a:t>
            </a:r>
            <a:r>
              <a:rPr lang="en-US" altLang="zh-CN" sz="2000" b="1">
                <a:solidFill>
                  <a:srgbClr val="000099"/>
                </a:solidFill>
                <a:latin typeface="仿宋" pitchFamily="49" charset="-122"/>
                <a:ea typeface="仿宋" pitchFamily="49" charset="-122"/>
              </a:rPr>
              <a:t>55%</a:t>
            </a:r>
            <a:r>
              <a:rPr lang="zh-CN" altLang="zh-CN" sz="2000" b="1">
                <a:solidFill>
                  <a:srgbClr val="000099"/>
                </a:solidFill>
                <a:latin typeface="仿宋" pitchFamily="49" charset="-122"/>
                <a:ea typeface="仿宋" pitchFamily="49" charset="-122"/>
              </a:rPr>
              <a:t>，人均</a:t>
            </a:r>
            <a:r>
              <a:rPr lang="en-US" altLang="zh-CN" sz="2000" b="1">
                <a:solidFill>
                  <a:srgbClr val="000099"/>
                </a:solidFill>
                <a:latin typeface="仿宋" pitchFamily="49" charset="-122"/>
                <a:ea typeface="仿宋" pitchFamily="49" charset="-122"/>
              </a:rPr>
              <a:t>GDP</a:t>
            </a:r>
            <a:r>
              <a:rPr lang="zh-CN" altLang="zh-CN" sz="2000" b="1">
                <a:solidFill>
                  <a:srgbClr val="000099"/>
                </a:solidFill>
                <a:latin typeface="仿宋" pitchFamily="49" charset="-122"/>
                <a:ea typeface="仿宋" pitchFamily="49" charset="-122"/>
              </a:rPr>
              <a:t>只有美国的</a:t>
            </a:r>
            <a:r>
              <a:rPr lang="en-US" altLang="zh-CN" sz="2000" b="1">
                <a:solidFill>
                  <a:srgbClr val="000099"/>
                </a:solidFill>
                <a:latin typeface="仿宋" pitchFamily="49" charset="-122"/>
                <a:ea typeface="仿宋" pitchFamily="49" charset="-122"/>
              </a:rPr>
              <a:t>1/8</a:t>
            </a:r>
            <a:r>
              <a:rPr lang="zh-CN" altLang="zh-CN" sz="2000" b="1">
                <a:solidFill>
                  <a:srgbClr val="000099"/>
                </a:solidFill>
                <a:latin typeface="仿宋" pitchFamily="49" charset="-122"/>
                <a:ea typeface="仿宋" pitchFamily="49" charset="-122"/>
              </a:rPr>
              <a:t>。更重要的是，引领世界经济发展的关键技术、塑造世界经济秩序的各种规则仍然由美国主导。对此，我们有清醒的认识。</a:t>
            </a:r>
            <a:r>
              <a:rPr lang="zh-CN" altLang="en-US" sz="2000" b="1">
                <a:solidFill>
                  <a:srgbClr val="000099"/>
                </a:solidFill>
                <a:latin typeface="仿宋" pitchFamily="49" charset="-122"/>
                <a:ea typeface="仿宋" pitchFamily="49" charset="-122"/>
              </a:rPr>
              <a:t>”</a:t>
            </a:r>
            <a:endParaRPr lang="en-US" altLang="zh-CN" sz="2000" b="1">
              <a:solidFill>
                <a:srgbClr val="000099"/>
              </a:solidFill>
              <a:latin typeface="仿宋" pitchFamily="49" charset="-122"/>
              <a:ea typeface="仿宋" pitchFamily="49" charset="-122"/>
            </a:endParaRPr>
          </a:p>
          <a:p>
            <a:pPr>
              <a:buClr>
                <a:srgbClr val="C00000"/>
              </a:buClr>
              <a:buFont typeface="Wingdings" pitchFamily="2" charset="2"/>
              <a:buChar char="p"/>
            </a:pPr>
            <a:r>
              <a:rPr lang="zh-CN" altLang="en-US" sz="2000" b="1">
                <a:solidFill>
                  <a:srgbClr val="000099"/>
                </a:solidFill>
                <a:latin typeface="仿宋" pitchFamily="49" charset="-122"/>
                <a:ea typeface="仿宋" pitchFamily="49" charset="-122"/>
              </a:rPr>
              <a:t>“</a:t>
            </a:r>
            <a:r>
              <a:rPr lang="zh-CN" altLang="zh-CN" sz="2000" b="1">
                <a:solidFill>
                  <a:srgbClr val="000099"/>
                </a:solidFill>
                <a:latin typeface="仿宋" pitchFamily="49" charset="-122"/>
                <a:ea typeface="仿宋" pitchFamily="49" charset="-122"/>
              </a:rPr>
              <a:t>中国既没有想法也没有能力挑战美国的领导者地位。我们只是要在与美国的合作中，让美方能更好地了解中方的想法，理解中方的国情，尊重中国人民的道路选择，不让政治制度的差异成为阻隔经济合作的障碍。</a:t>
            </a:r>
            <a:r>
              <a:rPr lang="zh-CN" altLang="en-US" sz="2000" b="1">
                <a:solidFill>
                  <a:srgbClr val="000099"/>
                </a:solidFill>
                <a:latin typeface="仿宋" pitchFamily="49" charset="-122"/>
                <a:ea typeface="仿宋" pitchFamily="49" charset="-122"/>
              </a:rPr>
              <a:t>”</a:t>
            </a:r>
            <a:endParaRPr lang="zh-CN" altLang="en-US" sz="2000"/>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box(in)">
                                      <p:cBhvr>
                                        <p:cTn id="12" dur="500"/>
                                        <p:tgtEl>
                                          <p:spTgt spid="8">
                                            <p:txEl>
                                              <p:pRg st="0" end="0"/>
                                            </p:txEl>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box(in)">
                                      <p:cBhvr>
                                        <p:cTn id="15"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39552" y="404664"/>
            <a:ext cx="8280400" cy="648071"/>
          </a:xfrm>
        </p:spPr>
        <p:txBody>
          <a:bodyPr/>
          <a:lstStyle/>
          <a:p>
            <a:r>
              <a:rPr lang="en-US" altLang="zh-CN" sz="2400" b="1" dirty="0" smtClean="0">
                <a:solidFill>
                  <a:srgbClr val="000099"/>
                </a:solidFill>
                <a:latin typeface="宋体" pitchFamily="2" charset="-122"/>
                <a:ea typeface="宋体" pitchFamily="2" charset="-122"/>
              </a:rPr>
              <a:t>3.</a:t>
            </a:r>
            <a:r>
              <a:rPr lang="zh-CN" altLang="en-US" sz="2400" b="1" dirty="0" smtClean="0">
                <a:solidFill>
                  <a:srgbClr val="000099"/>
                </a:solidFill>
                <a:latin typeface="宋体" pitchFamily="2" charset="-122"/>
                <a:ea typeface="宋体" pitchFamily="2" charset="-122"/>
              </a:rPr>
              <a:t>经济总量领先但创新能力与发展需要脱节</a:t>
            </a:r>
            <a:endParaRPr lang="zh-CN" altLang="en-US" sz="2400" b="1" dirty="0">
              <a:solidFill>
                <a:srgbClr val="000099"/>
              </a:solidFill>
              <a:latin typeface="宋体" pitchFamily="2" charset="-122"/>
              <a:ea typeface="宋体" pitchFamily="2" charset="-122"/>
            </a:endParaRPr>
          </a:p>
        </p:txBody>
      </p:sp>
      <p:sp>
        <p:nvSpPr>
          <p:cNvPr id="6" name="矩形 5"/>
          <p:cNvSpPr/>
          <p:nvPr/>
        </p:nvSpPr>
        <p:spPr>
          <a:xfrm>
            <a:off x="4283968" y="1052736"/>
            <a:ext cx="4320413" cy="400110"/>
          </a:xfrm>
          <a:prstGeom prst="rect">
            <a:avLst/>
          </a:prstGeom>
        </p:spPr>
        <p:txBody>
          <a:bodyPr wrap="none">
            <a:spAutoFit/>
          </a:bodyPr>
          <a:lstStyle/>
          <a:p>
            <a:r>
              <a:rPr lang="en-US" altLang="zh-CN" sz="2000" b="1" dirty="0" smtClean="0">
                <a:solidFill>
                  <a:srgbClr val="000099"/>
                </a:solidFill>
                <a:latin typeface="仿宋" pitchFamily="49" charset="-122"/>
                <a:ea typeface="仿宋" pitchFamily="49" charset="-122"/>
              </a:rPr>
              <a:t>2015</a:t>
            </a:r>
            <a:r>
              <a:rPr lang="zh-CN" altLang="en-US" sz="2000" b="1" dirty="0" smtClean="0">
                <a:solidFill>
                  <a:srgbClr val="000099"/>
                </a:solidFill>
                <a:latin typeface="仿宋" pitchFamily="49" charset="-122"/>
                <a:ea typeface="仿宋" pitchFamily="49" charset="-122"/>
              </a:rPr>
              <a:t>年世界</a:t>
            </a:r>
            <a:r>
              <a:rPr lang="en-US" altLang="zh-CN" sz="2000" b="1" dirty="0" smtClean="0">
                <a:solidFill>
                  <a:srgbClr val="000099"/>
                </a:solidFill>
                <a:latin typeface="仿宋" pitchFamily="49" charset="-122"/>
                <a:ea typeface="仿宋" pitchFamily="49" charset="-122"/>
              </a:rPr>
              <a:t>GDP</a:t>
            </a:r>
            <a:r>
              <a:rPr lang="zh-CN" altLang="en-US" sz="2000" b="1" dirty="0" smtClean="0">
                <a:solidFill>
                  <a:srgbClr val="000099"/>
                </a:solidFill>
                <a:latin typeface="仿宋" pitchFamily="49" charset="-122"/>
                <a:ea typeface="仿宋" pitchFamily="49" charset="-122"/>
              </a:rPr>
              <a:t>总量排名（亿美元）</a:t>
            </a:r>
            <a:endParaRPr lang="zh-CN" altLang="en-US" sz="2000" b="1" dirty="0">
              <a:solidFill>
                <a:srgbClr val="000099"/>
              </a:solidFill>
              <a:latin typeface="仿宋" pitchFamily="49" charset="-122"/>
              <a:ea typeface="仿宋" pitchFamily="49" charset="-122"/>
            </a:endParaRPr>
          </a:p>
        </p:txBody>
      </p:sp>
      <p:graphicFrame>
        <p:nvGraphicFramePr>
          <p:cNvPr id="8" name="表格 7"/>
          <p:cNvGraphicFramePr>
            <a:graphicFrameLocks noGrp="1"/>
          </p:cNvGraphicFramePr>
          <p:nvPr/>
        </p:nvGraphicFramePr>
        <p:xfrm>
          <a:off x="395535" y="1556793"/>
          <a:ext cx="8352927" cy="5112567"/>
        </p:xfrm>
        <a:graphic>
          <a:graphicData uri="http://schemas.openxmlformats.org/drawingml/2006/table">
            <a:tbl>
              <a:tblPr firstRow="1" bandRow="1">
                <a:tableStyleId>{5C22544A-7EE6-4342-B048-85BDC9FD1C3A}</a:tableStyleId>
              </a:tblPr>
              <a:tblGrid>
                <a:gridCol w="602014"/>
                <a:gridCol w="1053522"/>
                <a:gridCol w="1053522"/>
                <a:gridCol w="677264"/>
                <a:gridCol w="978271"/>
                <a:gridCol w="1128774"/>
                <a:gridCol w="752516"/>
                <a:gridCol w="978271"/>
                <a:gridCol w="1128773"/>
              </a:tblGrid>
              <a:tr h="360543">
                <a:tc>
                  <a:txBody>
                    <a:bodyPr/>
                    <a:lstStyle/>
                    <a:p>
                      <a:pPr algn="ctr"/>
                      <a:r>
                        <a:rPr lang="en-US" altLang="zh-CN" sz="1600" b="1" dirty="0" smtClean="0">
                          <a:solidFill>
                            <a:schemeClr val="tx1"/>
                          </a:solidFill>
                          <a:latin typeface="仿宋" pitchFamily="49" charset="-122"/>
                          <a:ea typeface="仿宋" pitchFamily="49" charset="-122"/>
                        </a:rPr>
                        <a:t>1</a:t>
                      </a:r>
                      <a:endParaRPr lang="zh-CN" altLang="en-US" sz="1600" b="1" dirty="0">
                        <a:solidFill>
                          <a:schemeClr val="tx1"/>
                        </a:solidFill>
                        <a:latin typeface="仿宋" pitchFamily="49" charset="-122"/>
                        <a:ea typeface="仿宋" pitchFamily="49" charset="-122"/>
                      </a:endParaRPr>
                    </a:p>
                  </a:txBody>
                  <a:tcPr>
                    <a:lnR w="12700" cap="flat" cmpd="sng" algn="ctr">
                      <a:solidFill>
                        <a:schemeClr val="tx1"/>
                      </a:solidFill>
                      <a:prstDash val="solid"/>
                      <a:round/>
                      <a:headEnd type="none" w="med" len="med"/>
                      <a:tailEnd type="none" w="med" len="med"/>
                    </a:lnR>
                  </a:tcPr>
                </a:tc>
                <a:tc>
                  <a:txBody>
                    <a:bodyPr/>
                    <a:lstStyle/>
                    <a:p>
                      <a:pPr algn="ctr"/>
                      <a:r>
                        <a:rPr lang="zh-CN" altLang="en-US" sz="1600" b="1" smtClean="0">
                          <a:solidFill>
                            <a:schemeClr val="tx1"/>
                          </a:solidFill>
                          <a:latin typeface="仿宋" pitchFamily="49" charset="-122"/>
                          <a:ea typeface="仿宋" pitchFamily="49" charset="-122"/>
                        </a:rPr>
                        <a:t>美国</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200" b="1" i="0" kern="1200" dirty="0" smtClean="0">
                          <a:solidFill>
                            <a:schemeClr val="tx1"/>
                          </a:solidFill>
                          <a:latin typeface="+mn-lt"/>
                          <a:ea typeface="+mn-ea"/>
                          <a:cs typeface="+mn-cs"/>
                        </a:rPr>
                        <a:t>161979.6</a:t>
                      </a:r>
                      <a:endParaRPr lang="zh-CN" altLang="en-US" sz="12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600" b="1" dirty="0" smtClean="0">
                          <a:solidFill>
                            <a:schemeClr val="tx1"/>
                          </a:solidFill>
                          <a:latin typeface="仿宋" pitchFamily="49" charset="-122"/>
                          <a:ea typeface="仿宋" pitchFamily="49" charset="-122"/>
                        </a:rPr>
                        <a:t>11</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加拿大</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solidFill>
                            <a:schemeClr val="tx1"/>
                          </a:solidFill>
                        </a:rPr>
                        <a:t>18391.4</a:t>
                      </a:r>
                      <a:endParaRPr lang="en-US" altLang="zh-CN" sz="1200" b="1"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b="1" dirty="0" smtClean="0">
                          <a:solidFill>
                            <a:schemeClr val="tx1"/>
                          </a:solidFill>
                          <a:latin typeface="仿宋" pitchFamily="49" charset="-122"/>
                          <a:ea typeface="仿宋" pitchFamily="49" charset="-122"/>
                        </a:rPr>
                        <a:t>21</a:t>
                      </a:r>
                      <a:endParaRPr lang="en-US" altLang="zh-CN" sz="1600" b="1" dirty="0" smtClean="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600" b="1" dirty="0" smtClean="0">
                          <a:solidFill>
                            <a:schemeClr val="tx1"/>
                          </a:solidFill>
                          <a:latin typeface="仿宋" pitchFamily="49" charset="-122"/>
                          <a:ea typeface="仿宋" pitchFamily="49" charset="-122"/>
                        </a:rPr>
                        <a:t>阿根廷</a:t>
                      </a:r>
                      <a:endParaRPr lang="en-US" altLang="zh-CN" sz="1600" b="1" dirty="0" smtClean="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solidFill>
                            <a:schemeClr val="tx1"/>
                          </a:solidFill>
                        </a:rPr>
                        <a:t>5371.17</a:t>
                      </a:r>
                      <a:endParaRPr lang="en-US" altLang="zh-CN" sz="1200" b="1" dirty="0" smtClean="0">
                        <a:solidFill>
                          <a:schemeClr val="tx1"/>
                        </a:solidFill>
                      </a:endParaRPr>
                    </a:p>
                  </a:txBody>
                  <a:tcPr>
                    <a:lnL w="12700" cap="flat" cmpd="sng" algn="ctr">
                      <a:solidFill>
                        <a:schemeClr val="tx1"/>
                      </a:solidFill>
                      <a:prstDash val="solid"/>
                      <a:round/>
                      <a:headEnd type="none" w="med" len="med"/>
                      <a:tailEnd type="none" w="med" len="med"/>
                    </a:lnL>
                  </a:tcPr>
                </a:tc>
              </a:tr>
              <a:tr h="593704">
                <a:tc>
                  <a:txBody>
                    <a:bodyPr/>
                    <a:lstStyle/>
                    <a:p>
                      <a:pPr algn="ctr"/>
                      <a:r>
                        <a:rPr lang="en-US" altLang="zh-CN" sz="1600" b="1" dirty="0" smtClean="0">
                          <a:solidFill>
                            <a:srgbClr val="FF0000"/>
                          </a:solidFill>
                          <a:latin typeface="仿宋" pitchFamily="49" charset="-122"/>
                          <a:ea typeface="仿宋" pitchFamily="49" charset="-122"/>
                        </a:rPr>
                        <a:t>2</a:t>
                      </a:r>
                      <a:endParaRPr lang="zh-CN" altLang="en-US" sz="1600" b="1" dirty="0">
                        <a:solidFill>
                          <a:srgbClr val="FF0000"/>
                        </a:solidFill>
                        <a:latin typeface="仿宋" pitchFamily="49" charset="-122"/>
                        <a:ea typeface="仿宋" pitchFamily="49" charset="-122"/>
                      </a:endParaRPr>
                    </a:p>
                  </a:txBody>
                  <a:tcPr>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rgbClr val="FF0000"/>
                          </a:solidFill>
                          <a:latin typeface="仿宋" pitchFamily="49" charset="-122"/>
                          <a:ea typeface="仿宋" pitchFamily="49" charset="-122"/>
                        </a:rPr>
                        <a:t>中国</a:t>
                      </a:r>
                      <a:endParaRPr lang="zh-CN" altLang="en-US" sz="1600" b="1" dirty="0">
                        <a:solidFill>
                          <a:srgbClr val="FF0000"/>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200" b="1" i="0" kern="1200" dirty="0" smtClean="0">
                          <a:solidFill>
                            <a:srgbClr val="FF0000"/>
                          </a:solidFill>
                          <a:latin typeface="+mn-lt"/>
                          <a:ea typeface="+mn-ea"/>
                          <a:cs typeface="+mn-cs"/>
                        </a:rPr>
                        <a:t>103856.6</a:t>
                      </a:r>
                      <a:endParaRPr lang="zh-CN" altLang="en-US" sz="1200" b="1" dirty="0">
                        <a:solidFill>
                          <a:srgbClr val="FF0000"/>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600" b="1" dirty="0" smtClean="0">
                          <a:solidFill>
                            <a:schemeClr val="tx1"/>
                          </a:solidFill>
                          <a:latin typeface="仿宋" pitchFamily="49" charset="-122"/>
                          <a:ea typeface="仿宋" pitchFamily="49" charset="-122"/>
                        </a:rPr>
                        <a:t>12</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latin typeface="仿宋" pitchFamily="49" charset="-122"/>
                          <a:ea typeface="仿宋" pitchFamily="49" charset="-122"/>
                        </a:rPr>
                        <a:t>澳大利亚</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solidFill>
                            <a:schemeClr val="tx1"/>
                          </a:solidFill>
                        </a:rPr>
                        <a:t>15980.7</a:t>
                      </a:r>
                      <a:endParaRPr lang="en-US" altLang="zh-CN" sz="1200" b="1"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b="1" dirty="0" smtClean="0">
                          <a:solidFill>
                            <a:schemeClr val="tx1"/>
                          </a:solidFill>
                          <a:latin typeface="仿宋" pitchFamily="49" charset="-122"/>
                          <a:ea typeface="仿宋" pitchFamily="49" charset="-122"/>
                        </a:rPr>
                        <a:t>22</a:t>
                      </a:r>
                      <a:endParaRPr lang="en-US" altLang="zh-CN" sz="1600" b="1" dirty="0" smtClean="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600" b="1" dirty="0" smtClean="0">
                          <a:solidFill>
                            <a:schemeClr val="tx1"/>
                          </a:solidFill>
                          <a:latin typeface="仿宋" pitchFamily="49" charset="-122"/>
                          <a:ea typeface="仿宋" pitchFamily="49" charset="-122"/>
                        </a:rPr>
                        <a:t>瑞典</a:t>
                      </a:r>
                      <a:endParaRPr lang="en-US" altLang="zh-CN" sz="1600" b="1" dirty="0" smtClean="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5332.84</a:t>
                      </a:r>
                      <a:endParaRPr lang="en-US" altLang="zh-CN" sz="1200" b="1" dirty="0" smtClean="0"/>
                    </a:p>
                  </a:txBody>
                  <a:tcPr>
                    <a:lnL w="12700" cap="flat" cmpd="sng" algn="ctr">
                      <a:solidFill>
                        <a:schemeClr val="tx1"/>
                      </a:solidFill>
                      <a:prstDash val="solid"/>
                      <a:round/>
                      <a:headEnd type="none" w="med" len="med"/>
                      <a:tailEnd type="none" w="med" len="med"/>
                    </a:lnL>
                  </a:tcPr>
                </a:tc>
              </a:tr>
              <a:tr h="360543">
                <a:tc>
                  <a:txBody>
                    <a:bodyPr/>
                    <a:lstStyle/>
                    <a:p>
                      <a:pPr algn="ctr"/>
                      <a:r>
                        <a:rPr lang="en-US" altLang="zh-CN" sz="1600" b="1" dirty="0" smtClean="0">
                          <a:solidFill>
                            <a:schemeClr val="tx1"/>
                          </a:solidFill>
                          <a:latin typeface="仿宋" pitchFamily="49" charset="-122"/>
                          <a:ea typeface="仿宋" pitchFamily="49" charset="-122"/>
                        </a:rPr>
                        <a:t>3</a:t>
                      </a:r>
                      <a:endParaRPr lang="zh-CN" altLang="en-US" sz="1600" b="1" dirty="0">
                        <a:solidFill>
                          <a:schemeClr val="tx1"/>
                        </a:solidFill>
                        <a:latin typeface="仿宋" pitchFamily="49" charset="-122"/>
                        <a:ea typeface="仿宋" pitchFamily="49" charset="-122"/>
                      </a:endParaRPr>
                    </a:p>
                  </a:txBody>
                  <a:tcPr>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日本</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200" b="1" dirty="0" smtClean="0">
                          <a:solidFill>
                            <a:schemeClr val="tx1"/>
                          </a:solidFill>
                          <a:latin typeface="仿宋" pitchFamily="49" charset="-122"/>
                          <a:ea typeface="仿宋" pitchFamily="49" charset="-122"/>
                        </a:rPr>
                        <a:t>48175.2</a:t>
                      </a:r>
                      <a:endParaRPr lang="zh-CN" altLang="en-US" sz="12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600" b="1" dirty="0" smtClean="0">
                          <a:solidFill>
                            <a:schemeClr val="tx1"/>
                          </a:solidFill>
                          <a:latin typeface="仿宋" pitchFamily="49" charset="-122"/>
                          <a:ea typeface="仿宋" pitchFamily="49" charset="-122"/>
                        </a:rPr>
                        <a:t>13</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latin typeface="仿宋" pitchFamily="49" charset="-122"/>
                          <a:ea typeface="仿宋" pitchFamily="49" charset="-122"/>
                        </a:rPr>
                        <a:t>西班牙</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solidFill>
                            <a:schemeClr val="tx1"/>
                          </a:solidFill>
                        </a:rPr>
                        <a:t>13111.2</a:t>
                      </a:r>
                      <a:endParaRPr lang="en-US" altLang="zh-CN" sz="1200" b="1"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b="1" dirty="0" smtClean="0">
                          <a:solidFill>
                            <a:schemeClr val="tx1"/>
                          </a:solidFill>
                          <a:latin typeface="仿宋" pitchFamily="49" charset="-122"/>
                          <a:ea typeface="仿宋" pitchFamily="49" charset="-122"/>
                        </a:rPr>
                        <a:t>23</a:t>
                      </a:r>
                      <a:endParaRPr lang="en-US" altLang="zh-CN" sz="1600" b="1" dirty="0" smtClean="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600" b="1" dirty="0" smtClean="0">
                          <a:solidFill>
                            <a:schemeClr val="tx1"/>
                          </a:solidFill>
                          <a:latin typeface="仿宋" pitchFamily="49" charset="-122"/>
                          <a:ea typeface="仿宋" pitchFamily="49" charset="-122"/>
                        </a:rPr>
                        <a:t>伊朗</a:t>
                      </a:r>
                      <a:endParaRPr lang="en-US" altLang="zh-CN" sz="1600" b="1" dirty="0" smtClean="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5148.21</a:t>
                      </a:r>
                      <a:endParaRPr lang="en-US" altLang="zh-CN" sz="1200" b="1" dirty="0" smtClean="0"/>
                    </a:p>
                  </a:txBody>
                  <a:tcPr>
                    <a:lnL w="12700" cap="flat" cmpd="sng" algn="ctr">
                      <a:solidFill>
                        <a:schemeClr val="tx1"/>
                      </a:solidFill>
                      <a:prstDash val="solid"/>
                      <a:round/>
                      <a:headEnd type="none" w="med" len="med"/>
                      <a:tailEnd type="none" w="med" len="med"/>
                    </a:lnL>
                  </a:tcPr>
                </a:tc>
              </a:tr>
              <a:tr h="360543">
                <a:tc>
                  <a:txBody>
                    <a:bodyPr/>
                    <a:lstStyle/>
                    <a:p>
                      <a:pPr algn="ctr"/>
                      <a:r>
                        <a:rPr lang="en-US" altLang="zh-CN" sz="1600" b="1" dirty="0" smtClean="0">
                          <a:solidFill>
                            <a:schemeClr val="tx1"/>
                          </a:solidFill>
                          <a:latin typeface="仿宋" pitchFamily="49" charset="-122"/>
                          <a:ea typeface="仿宋" pitchFamily="49" charset="-122"/>
                        </a:rPr>
                        <a:t>4</a:t>
                      </a:r>
                      <a:endParaRPr lang="zh-CN" altLang="en-US" sz="1600" b="1" dirty="0">
                        <a:solidFill>
                          <a:schemeClr val="tx1"/>
                        </a:solidFill>
                        <a:latin typeface="仿宋" pitchFamily="49" charset="-122"/>
                        <a:ea typeface="仿宋" pitchFamily="49" charset="-122"/>
                      </a:endParaRPr>
                    </a:p>
                  </a:txBody>
                  <a:tcPr>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德国</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33733</a:t>
                      </a:r>
                      <a:endParaRPr lang="en-US" altLang="zh-CN" sz="12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600" b="1" dirty="0" smtClean="0">
                          <a:solidFill>
                            <a:schemeClr val="tx1"/>
                          </a:solidFill>
                          <a:latin typeface="仿宋" pitchFamily="49" charset="-122"/>
                          <a:ea typeface="仿宋" pitchFamily="49" charset="-122"/>
                        </a:rPr>
                        <a:t>14</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韩国</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solidFill>
                            <a:schemeClr val="tx1"/>
                          </a:solidFill>
                        </a:rPr>
                        <a:t>12340.4</a:t>
                      </a:r>
                      <a:endParaRPr lang="en-US" altLang="zh-CN" sz="1200" b="1"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b="1" dirty="0" smtClean="0">
                          <a:solidFill>
                            <a:schemeClr val="tx1"/>
                          </a:solidFill>
                          <a:latin typeface="仿宋" pitchFamily="49" charset="-122"/>
                          <a:ea typeface="仿宋" pitchFamily="49" charset="-122"/>
                        </a:rPr>
                        <a:t>24</a:t>
                      </a:r>
                      <a:endParaRPr lang="en-US" altLang="zh-CN" sz="1600" b="1" dirty="0" smtClean="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600" b="1" kern="1200" dirty="0" smtClean="0">
                          <a:solidFill>
                            <a:schemeClr val="tx1"/>
                          </a:solidFill>
                          <a:latin typeface="仿宋" pitchFamily="49" charset="-122"/>
                          <a:ea typeface="仿宋" pitchFamily="49" charset="-122"/>
                          <a:cs typeface="+mn-cs"/>
                        </a:rPr>
                        <a:t>比利时</a:t>
                      </a:r>
                      <a:endParaRPr lang="en-US" altLang="zh-CN" sz="1600" b="1" dirty="0" smtClean="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5111.45</a:t>
                      </a:r>
                      <a:endParaRPr lang="en-US" altLang="zh-CN" sz="1200" b="1" dirty="0" smtClean="0"/>
                    </a:p>
                  </a:txBody>
                  <a:tcPr>
                    <a:lnL w="12700" cap="flat" cmpd="sng" algn="ctr">
                      <a:solidFill>
                        <a:schemeClr val="tx1"/>
                      </a:solidFill>
                      <a:prstDash val="solid"/>
                      <a:round/>
                      <a:headEnd type="none" w="med" len="med"/>
                      <a:tailEnd type="none" w="med" len="med"/>
                    </a:lnL>
                  </a:tcPr>
                </a:tc>
              </a:tr>
              <a:tr h="468714">
                <a:tc>
                  <a:txBody>
                    <a:bodyPr/>
                    <a:lstStyle/>
                    <a:p>
                      <a:pPr algn="ctr"/>
                      <a:r>
                        <a:rPr lang="en-US" altLang="zh-CN" sz="1600" b="1" dirty="0" smtClean="0">
                          <a:solidFill>
                            <a:schemeClr val="tx1"/>
                          </a:solidFill>
                          <a:latin typeface="仿宋" pitchFamily="49" charset="-122"/>
                          <a:ea typeface="仿宋" pitchFamily="49" charset="-122"/>
                        </a:rPr>
                        <a:t>5</a:t>
                      </a:r>
                      <a:endParaRPr lang="zh-CN" altLang="en-US" sz="1600" b="1" dirty="0">
                        <a:solidFill>
                          <a:schemeClr val="tx1"/>
                        </a:solidFill>
                        <a:latin typeface="仿宋" pitchFamily="49" charset="-122"/>
                        <a:ea typeface="仿宋" pitchFamily="49" charset="-122"/>
                      </a:endParaRPr>
                    </a:p>
                  </a:txBody>
                  <a:tcPr>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法国</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25656.2</a:t>
                      </a:r>
                      <a:endParaRPr lang="en-US" altLang="zh-CN" sz="12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600" b="1" dirty="0" smtClean="0">
                          <a:solidFill>
                            <a:schemeClr val="tx1"/>
                          </a:solidFill>
                          <a:latin typeface="仿宋" pitchFamily="49" charset="-122"/>
                          <a:ea typeface="仿宋" pitchFamily="49" charset="-122"/>
                        </a:rPr>
                        <a:t>15</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墨西哥</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solidFill>
                            <a:schemeClr val="tx1"/>
                          </a:solidFill>
                        </a:rPr>
                        <a:t>12102.3</a:t>
                      </a:r>
                      <a:endParaRPr lang="en-US" altLang="zh-CN" sz="1200" b="1"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b="1" dirty="0" smtClean="0">
                          <a:solidFill>
                            <a:schemeClr val="tx1"/>
                          </a:solidFill>
                          <a:latin typeface="仿宋" pitchFamily="49" charset="-122"/>
                          <a:ea typeface="仿宋" pitchFamily="49" charset="-122"/>
                        </a:rPr>
                        <a:t>25</a:t>
                      </a:r>
                      <a:endParaRPr lang="en-US" altLang="zh-CN" sz="1600" b="1" dirty="0" smtClean="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600" b="1" dirty="0" smtClean="0">
                          <a:solidFill>
                            <a:schemeClr val="tx1"/>
                          </a:solidFill>
                          <a:latin typeface="仿宋" pitchFamily="49" charset="-122"/>
                          <a:ea typeface="仿宋" pitchFamily="49" charset="-122"/>
                        </a:rPr>
                        <a:t>挪威</a:t>
                      </a:r>
                      <a:endParaRPr lang="en-US" altLang="zh-CN" sz="1600" b="1" kern="1200" dirty="0" smtClean="0">
                        <a:solidFill>
                          <a:schemeClr val="tx1"/>
                        </a:solidFill>
                        <a:latin typeface="仿宋" pitchFamily="49" charset="-122"/>
                        <a:ea typeface="仿宋"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5010.67</a:t>
                      </a:r>
                      <a:endParaRPr lang="en-US" altLang="zh-CN" sz="1200" b="1" dirty="0" smtClean="0"/>
                    </a:p>
                    <a:p>
                      <a:pPr marL="0" marR="0" indent="0" algn="ctr" defTabSz="914400" rtl="0" eaLnBrk="1" fontAlgn="auto" latinLnBrk="0" hangingPunct="1">
                        <a:lnSpc>
                          <a:spcPct val="100000"/>
                        </a:lnSpc>
                        <a:spcBef>
                          <a:spcPts val="0"/>
                        </a:spcBef>
                        <a:spcAft>
                          <a:spcPts val="0"/>
                        </a:spcAft>
                        <a:buClrTx/>
                        <a:buSzTx/>
                        <a:buFontTx/>
                        <a:buNone/>
                        <a:defRPr/>
                      </a:pPr>
                      <a:endParaRPr lang="en-US" altLang="zh-CN" sz="1200" b="1" dirty="0" smtClean="0"/>
                    </a:p>
                  </a:txBody>
                  <a:tcPr>
                    <a:lnL w="12700" cap="flat" cmpd="sng" algn="ctr">
                      <a:solidFill>
                        <a:schemeClr val="tx1"/>
                      </a:solidFill>
                      <a:prstDash val="solid"/>
                      <a:round/>
                      <a:headEnd type="none" w="med" len="med"/>
                      <a:tailEnd type="none" w="med" len="med"/>
                    </a:lnL>
                  </a:tcPr>
                </a:tc>
              </a:tr>
              <a:tr h="593704">
                <a:tc>
                  <a:txBody>
                    <a:bodyPr/>
                    <a:lstStyle/>
                    <a:p>
                      <a:pPr algn="ctr"/>
                      <a:r>
                        <a:rPr lang="en-US" altLang="zh-CN" sz="1600" b="1" dirty="0" smtClean="0">
                          <a:solidFill>
                            <a:schemeClr val="tx1"/>
                          </a:solidFill>
                          <a:latin typeface="仿宋" pitchFamily="49" charset="-122"/>
                          <a:ea typeface="仿宋" pitchFamily="49" charset="-122"/>
                        </a:rPr>
                        <a:t>6</a:t>
                      </a:r>
                      <a:endParaRPr lang="zh-CN" altLang="en-US" sz="1600" b="1" dirty="0">
                        <a:solidFill>
                          <a:schemeClr val="tx1"/>
                        </a:solidFill>
                        <a:latin typeface="仿宋" pitchFamily="49" charset="-122"/>
                        <a:ea typeface="仿宋" pitchFamily="49" charset="-122"/>
                      </a:endParaRPr>
                    </a:p>
                  </a:txBody>
                  <a:tcPr>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英国</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25320.5</a:t>
                      </a:r>
                      <a:endParaRPr lang="en-US" altLang="zh-CN" sz="12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600" b="1" dirty="0" smtClean="0">
                          <a:solidFill>
                            <a:schemeClr val="tx1"/>
                          </a:solidFill>
                          <a:latin typeface="仿宋" pitchFamily="49" charset="-122"/>
                          <a:ea typeface="仿宋" pitchFamily="49" charset="-122"/>
                        </a:rPr>
                        <a:t>16</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印度尼西亚</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kern="1200" dirty="0" smtClean="0">
                          <a:solidFill>
                            <a:schemeClr val="tx1"/>
                          </a:solidFill>
                          <a:latin typeface="+mn-lt"/>
                          <a:ea typeface="+mn-ea"/>
                          <a:cs typeface="+mn-cs"/>
                        </a:rPr>
                        <a:t>10068.9</a:t>
                      </a:r>
                      <a:endParaRPr lang="en-US" altLang="zh-CN" sz="1200" b="1" kern="1200" dirty="0" smtClean="0">
                        <a:solidFill>
                          <a:schemeClr val="tx1"/>
                        </a:solidFill>
                        <a:latin typeface="+mn-lt"/>
                        <a:ea typeface="+mn-ea"/>
                        <a:cs typeface="+mn-cs"/>
                      </a:endParaRPr>
                    </a:p>
                    <a:p>
                      <a:pPr algn="ctr"/>
                      <a:endParaRPr lang="zh-CN" altLang="en-US" sz="1200" b="1" kern="120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600" b="1" kern="1200" dirty="0" smtClean="0">
                          <a:solidFill>
                            <a:schemeClr val="tx1"/>
                          </a:solidFill>
                          <a:latin typeface="仿宋" pitchFamily="49" charset="-122"/>
                          <a:ea typeface="仿宋" pitchFamily="49" charset="-122"/>
                          <a:cs typeface="+mn-cs"/>
                        </a:rPr>
                        <a:t>26</a:t>
                      </a:r>
                      <a:endParaRPr lang="zh-CN" altLang="en-US" sz="1600" b="1" kern="1200" dirty="0">
                        <a:solidFill>
                          <a:schemeClr val="tx1"/>
                        </a:solidFill>
                        <a:latin typeface="仿宋" pitchFamily="49" charset="-122"/>
                        <a:ea typeface="仿宋"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600" b="1" dirty="0" smtClean="0">
                          <a:solidFill>
                            <a:schemeClr val="tx1"/>
                          </a:solidFill>
                          <a:latin typeface="仿宋" pitchFamily="49" charset="-122"/>
                          <a:ea typeface="仿宋" pitchFamily="49" charset="-122"/>
                        </a:rPr>
                        <a:t>波兰</a:t>
                      </a:r>
                      <a:endParaRPr lang="en-US" altLang="zh-CN" sz="1600" b="1" dirty="0" smtClean="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4967.41</a:t>
                      </a:r>
                      <a:endParaRPr lang="en-US" altLang="zh-CN" sz="1200" b="1" dirty="0" smtClean="0"/>
                    </a:p>
                  </a:txBody>
                  <a:tcPr>
                    <a:lnL w="12700" cap="flat" cmpd="sng" algn="ctr">
                      <a:solidFill>
                        <a:schemeClr val="tx1"/>
                      </a:solidFill>
                      <a:prstDash val="solid"/>
                      <a:round/>
                      <a:headEnd type="none" w="med" len="med"/>
                      <a:tailEnd type="none" w="med" len="med"/>
                    </a:lnL>
                  </a:tcPr>
                </a:tc>
              </a:tr>
              <a:tr h="593704">
                <a:tc>
                  <a:txBody>
                    <a:bodyPr/>
                    <a:lstStyle/>
                    <a:p>
                      <a:pPr algn="ctr"/>
                      <a:r>
                        <a:rPr lang="en-US" altLang="zh-CN" sz="1600" b="1" dirty="0" smtClean="0">
                          <a:solidFill>
                            <a:schemeClr val="tx1"/>
                          </a:solidFill>
                          <a:latin typeface="仿宋" pitchFamily="49" charset="-122"/>
                          <a:ea typeface="仿宋" pitchFamily="49" charset="-122"/>
                        </a:rPr>
                        <a:t>7</a:t>
                      </a:r>
                      <a:endParaRPr lang="zh-CN" altLang="en-US" sz="1600" b="1" dirty="0">
                        <a:solidFill>
                          <a:schemeClr val="tx1"/>
                        </a:solidFill>
                        <a:latin typeface="仿宋" pitchFamily="49" charset="-122"/>
                        <a:ea typeface="仿宋" pitchFamily="49" charset="-122"/>
                      </a:endParaRPr>
                    </a:p>
                  </a:txBody>
                  <a:tcPr>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600" b="1" dirty="0" smtClean="0">
                          <a:solidFill>
                            <a:schemeClr val="tx1"/>
                          </a:solidFill>
                          <a:latin typeface="仿宋" pitchFamily="49" charset="-122"/>
                          <a:ea typeface="仿宋" pitchFamily="49" charset="-122"/>
                        </a:rPr>
                        <a:t>巴西</a:t>
                      </a:r>
                      <a:endParaRPr lang="zh-CN" altLang="en-US" sz="1600" b="1" dirty="0" smtClean="0">
                        <a:solidFill>
                          <a:schemeClr val="tx1"/>
                        </a:solidFill>
                        <a:latin typeface="仿宋" pitchFamily="49" charset="-122"/>
                        <a:ea typeface="仿宋" pitchFamily="49" charset="-122"/>
                      </a:endParaRPr>
                    </a:p>
                    <a:p>
                      <a:pPr algn="ct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25038.7</a:t>
                      </a:r>
                      <a:endParaRPr lang="en-US" altLang="zh-CN" sz="12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600" b="1" dirty="0" smtClean="0">
                          <a:solidFill>
                            <a:schemeClr val="tx1"/>
                          </a:solidFill>
                          <a:latin typeface="仿宋" pitchFamily="49" charset="-122"/>
                          <a:ea typeface="仿宋" pitchFamily="49" charset="-122"/>
                        </a:rPr>
                        <a:t>17</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土耳其</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kern="1200" dirty="0" smtClean="0">
                          <a:solidFill>
                            <a:schemeClr val="tx1"/>
                          </a:solidFill>
                          <a:latin typeface="+mn-lt"/>
                          <a:ea typeface="+mn-ea"/>
                          <a:cs typeface="+mn-cs"/>
                        </a:rPr>
                        <a:t>8389.73</a:t>
                      </a:r>
                      <a:endParaRPr lang="en-US" altLang="zh-CN" sz="1200" b="1" kern="120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b="1" kern="1200" dirty="0" smtClean="0">
                          <a:solidFill>
                            <a:schemeClr val="tx1"/>
                          </a:solidFill>
                          <a:latin typeface="仿宋" pitchFamily="49" charset="-122"/>
                          <a:ea typeface="仿宋" pitchFamily="49" charset="-122"/>
                          <a:cs typeface="+mn-cs"/>
                        </a:rPr>
                        <a:t>27</a:t>
                      </a:r>
                      <a:endParaRPr lang="en-US" altLang="zh-CN" sz="1600" b="1" kern="1200" dirty="0" smtClean="0">
                        <a:solidFill>
                          <a:schemeClr val="tx1"/>
                        </a:solidFill>
                        <a:latin typeface="仿宋" pitchFamily="49" charset="-122"/>
                        <a:ea typeface="仿宋"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600" b="1" kern="1200" dirty="0" smtClean="0">
                          <a:solidFill>
                            <a:schemeClr val="tx1"/>
                          </a:solidFill>
                          <a:latin typeface="仿宋" pitchFamily="49" charset="-122"/>
                          <a:ea typeface="仿宋" pitchFamily="49" charset="-122"/>
                          <a:cs typeface="+mn-cs"/>
                        </a:rPr>
                        <a:t>泰国</a:t>
                      </a:r>
                      <a:endParaRPr lang="en-US" altLang="zh-CN" sz="1600" b="1" kern="1200" dirty="0" smtClean="0">
                        <a:solidFill>
                          <a:schemeClr val="tx1"/>
                        </a:solidFill>
                        <a:latin typeface="仿宋" pitchFamily="49" charset="-122"/>
                        <a:ea typeface="仿宋" pitchFamily="49" charset="-122"/>
                        <a:cs typeface="+mn-cs"/>
                      </a:endParaRPr>
                    </a:p>
                    <a:p>
                      <a:pPr marL="0" marR="0" indent="0" algn="ctr" defTabSz="914400" rtl="0" eaLnBrk="1" fontAlgn="auto" latinLnBrk="0" hangingPunct="1">
                        <a:lnSpc>
                          <a:spcPct val="100000"/>
                        </a:lnSpc>
                        <a:spcBef>
                          <a:spcPts val="0"/>
                        </a:spcBef>
                        <a:spcAft>
                          <a:spcPts val="0"/>
                        </a:spcAft>
                        <a:buClrTx/>
                        <a:buSzTx/>
                        <a:buFontTx/>
                        <a:buNone/>
                        <a:defRPr/>
                      </a:pPr>
                      <a:endParaRPr lang="en-US" altLang="zh-CN" sz="1600" b="1" kern="1200" dirty="0" smtClean="0">
                        <a:solidFill>
                          <a:schemeClr val="tx1"/>
                        </a:solidFill>
                        <a:latin typeface="仿宋" pitchFamily="49" charset="-122"/>
                        <a:ea typeface="仿宋"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4127.11</a:t>
                      </a:r>
                      <a:endParaRPr lang="en-US" altLang="zh-CN" sz="1200" b="1" dirty="0" smtClean="0"/>
                    </a:p>
                  </a:txBody>
                  <a:tcPr>
                    <a:lnL w="12700" cap="flat" cmpd="sng" algn="ctr">
                      <a:solidFill>
                        <a:schemeClr val="tx1"/>
                      </a:solidFill>
                      <a:prstDash val="solid"/>
                      <a:round/>
                      <a:headEnd type="none" w="med" len="med"/>
                      <a:tailEnd type="none" w="med" len="med"/>
                    </a:lnL>
                  </a:tcPr>
                </a:tc>
              </a:tr>
              <a:tr h="593704">
                <a:tc>
                  <a:txBody>
                    <a:bodyPr/>
                    <a:lstStyle/>
                    <a:p>
                      <a:pPr algn="ctr"/>
                      <a:r>
                        <a:rPr lang="en-US" altLang="zh-CN" sz="1600" b="1" dirty="0" smtClean="0">
                          <a:solidFill>
                            <a:schemeClr val="tx1"/>
                          </a:solidFill>
                          <a:latin typeface="仿宋" pitchFamily="49" charset="-122"/>
                          <a:ea typeface="仿宋" pitchFamily="49" charset="-122"/>
                        </a:rPr>
                        <a:t>8</a:t>
                      </a:r>
                      <a:endParaRPr lang="zh-CN" altLang="en-US" sz="1600" b="1" dirty="0">
                        <a:solidFill>
                          <a:schemeClr val="tx1"/>
                        </a:solidFill>
                        <a:latin typeface="仿宋" pitchFamily="49" charset="-122"/>
                        <a:ea typeface="仿宋" pitchFamily="49" charset="-122"/>
                      </a:endParaRPr>
                    </a:p>
                  </a:txBody>
                  <a:tcPr>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印度</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21172.8</a:t>
                      </a:r>
                      <a:endParaRPr lang="en-US" altLang="zh-CN" sz="12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600" b="1" dirty="0" smtClean="0">
                          <a:solidFill>
                            <a:schemeClr val="tx1"/>
                          </a:solidFill>
                          <a:latin typeface="仿宋" pitchFamily="49" charset="-122"/>
                          <a:ea typeface="仿宋" pitchFamily="49" charset="-122"/>
                        </a:rPr>
                        <a:t>18</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荷兰</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kern="1200" dirty="0" smtClean="0">
                          <a:solidFill>
                            <a:schemeClr val="tx1"/>
                          </a:solidFill>
                          <a:latin typeface="+mn-lt"/>
                          <a:ea typeface="+mn-ea"/>
                          <a:cs typeface="+mn-cs"/>
                        </a:rPr>
                        <a:t>7670.96</a:t>
                      </a:r>
                      <a:endParaRPr lang="en-US" altLang="zh-CN" sz="1200" b="1" kern="120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b="1" kern="1200" dirty="0" smtClean="0">
                          <a:solidFill>
                            <a:schemeClr val="tx1"/>
                          </a:solidFill>
                          <a:latin typeface="仿宋" pitchFamily="49" charset="-122"/>
                          <a:ea typeface="仿宋" pitchFamily="49" charset="-122"/>
                          <a:cs typeface="+mn-cs"/>
                        </a:rPr>
                        <a:t>28</a:t>
                      </a:r>
                      <a:endParaRPr lang="en-US" altLang="zh-CN" sz="1600" b="1" kern="1200" dirty="0" smtClean="0">
                        <a:solidFill>
                          <a:schemeClr val="tx1"/>
                        </a:solidFill>
                        <a:latin typeface="仿宋" pitchFamily="49" charset="-122"/>
                        <a:ea typeface="仿宋"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600" b="1" kern="1200" dirty="0" smtClean="0">
                          <a:solidFill>
                            <a:schemeClr val="tx1"/>
                          </a:solidFill>
                          <a:latin typeface="仿宋" pitchFamily="49" charset="-122"/>
                          <a:ea typeface="仿宋" pitchFamily="49" charset="-122"/>
                          <a:cs typeface="+mn-cs"/>
                        </a:rPr>
                        <a:t>南非</a:t>
                      </a:r>
                      <a:endParaRPr lang="en-US" altLang="zh-CN" sz="1600" b="1" kern="1200" dirty="0" smtClean="0">
                        <a:solidFill>
                          <a:schemeClr val="tx1"/>
                        </a:solidFill>
                        <a:latin typeface="仿宋" pitchFamily="49" charset="-122"/>
                        <a:ea typeface="仿宋" pitchFamily="49" charset="-122"/>
                        <a:cs typeface="+mn-cs"/>
                      </a:endParaRPr>
                    </a:p>
                    <a:p>
                      <a:pPr marL="0" marR="0" indent="0" algn="ctr" defTabSz="914400" rtl="0" eaLnBrk="1" fontAlgn="auto" latinLnBrk="0" hangingPunct="1">
                        <a:lnSpc>
                          <a:spcPct val="100000"/>
                        </a:lnSpc>
                        <a:spcBef>
                          <a:spcPts val="0"/>
                        </a:spcBef>
                        <a:spcAft>
                          <a:spcPts val="0"/>
                        </a:spcAft>
                        <a:buClrTx/>
                        <a:buSzTx/>
                        <a:buFontTx/>
                        <a:buNone/>
                        <a:defRPr/>
                      </a:pPr>
                      <a:endParaRPr lang="en-US" altLang="zh-CN" sz="1600" b="1" kern="1200" dirty="0" smtClean="0">
                        <a:solidFill>
                          <a:schemeClr val="tx1"/>
                        </a:solidFill>
                        <a:latin typeface="仿宋" pitchFamily="49" charset="-122"/>
                        <a:ea typeface="仿宋"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4021.52</a:t>
                      </a:r>
                      <a:endParaRPr lang="en-US" altLang="zh-CN" sz="1200" b="1" dirty="0" smtClean="0"/>
                    </a:p>
                  </a:txBody>
                  <a:tcPr>
                    <a:lnL w="12700" cap="flat" cmpd="sng" algn="ctr">
                      <a:solidFill>
                        <a:schemeClr val="tx1"/>
                      </a:solidFill>
                      <a:prstDash val="solid"/>
                      <a:round/>
                      <a:headEnd type="none" w="med" len="med"/>
                      <a:tailEnd type="none" w="med" len="med"/>
                    </a:lnL>
                  </a:tcPr>
                </a:tc>
              </a:tr>
              <a:tr h="593704">
                <a:tc>
                  <a:txBody>
                    <a:bodyPr/>
                    <a:lstStyle/>
                    <a:p>
                      <a:pPr algn="ctr"/>
                      <a:r>
                        <a:rPr lang="en-US" altLang="zh-CN" sz="1600" b="1" dirty="0" smtClean="0">
                          <a:solidFill>
                            <a:schemeClr val="tx1"/>
                          </a:solidFill>
                          <a:latin typeface="仿宋" pitchFamily="49" charset="-122"/>
                          <a:ea typeface="仿宋" pitchFamily="49" charset="-122"/>
                        </a:rPr>
                        <a:t>9</a:t>
                      </a:r>
                      <a:endParaRPr lang="zh-CN" altLang="en-US" sz="1600" b="1" dirty="0">
                        <a:solidFill>
                          <a:schemeClr val="tx1"/>
                        </a:solidFill>
                        <a:latin typeface="仿宋" pitchFamily="49" charset="-122"/>
                        <a:ea typeface="仿宋" pitchFamily="49" charset="-122"/>
                      </a:endParaRPr>
                    </a:p>
                  </a:txBody>
                  <a:tcPr>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俄罗斯</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21090.2</a:t>
                      </a:r>
                      <a:endParaRPr lang="en-US" altLang="zh-CN" sz="12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600" b="1" dirty="0" smtClean="0">
                          <a:solidFill>
                            <a:schemeClr val="tx1"/>
                          </a:solidFill>
                          <a:latin typeface="仿宋" pitchFamily="49" charset="-122"/>
                          <a:ea typeface="仿宋" pitchFamily="49" charset="-122"/>
                        </a:rPr>
                        <a:t>19</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沙特阿拉伯</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kern="1200" dirty="0" smtClean="0">
                          <a:solidFill>
                            <a:schemeClr val="tx1"/>
                          </a:solidFill>
                          <a:latin typeface="+mn-lt"/>
                          <a:ea typeface="+mn-ea"/>
                          <a:cs typeface="+mn-cs"/>
                        </a:rPr>
                        <a:t>6825.83</a:t>
                      </a:r>
                      <a:endParaRPr lang="en-US" altLang="zh-CN" sz="1200" b="1" kern="120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b="1" kern="1200" dirty="0" smtClean="0">
                          <a:solidFill>
                            <a:schemeClr val="tx1"/>
                          </a:solidFill>
                          <a:latin typeface="仿宋" pitchFamily="49" charset="-122"/>
                          <a:ea typeface="仿宋" pitchFamily="49" charset="-122"/>
                          <a:cs typeface="+mn-cs"/>
                        </a:rPr>
                        <a:t>29</a:t>
                      </a:r>
                      <a:endParaRPr lang="en-US" altLang="zh-CN" sz="1600" b="1" kern="1200" dirty="0" smtClean="0">
                        <a:solidFill>
                          <a:schemeClr val="tx1"/>
                        </a:solidFill>
                        <a:latin typeface="仿宋" pitchFamily="49" charset="-122"/>
                        <a:ea typeface="仿宋"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600" b="1" kern="1200" dirty="0" smtClean="0">
                          <a:solidFill>
                            <a:schemeClr val="tx1"/>
                          </a:solidFill>
                          <a:latin typeface="仿宋" pitchFamily="49" charset="-122"/>
                          <a:ea typeface="仿宋" pitchFamily="49" charset="-122"/>
                          <a:cs typeface="+mn-cs"/>
                        </a:rPr>
                        <a:t>奥地利</a:t>
                      </a:r>
                      <a:endParaRPr lang="en-US" altLang="zh-CN" sz="1600" b="1" kern="1200" dirty="0" smtClean="0">
                        <a:solidFill>
                          <a:schemeClr val="tx1"/>
                        </a:solidFill>
                        <a:latin typeface="仿宋" pitchFamily="49" charset="-122"/>
                        <a:ea typeface="仿宋"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3937.53</a:t>
                      </a:r>
                      <a:endParaRPr lang="en-US" altLang="zh-CN" sz="1200" b="1" dirty="0" smtClean="0"/>
                    </a:p>
                  </a:txBody>
                  <a:tcPr>
                    <a:lnL w="12700" cap="flat" cmpd="sng" algn="ctr">
                      <a:solidFill>
                        <a:schemeClr val="tx1"/>
                      </a:solidFill>
                      <a:prstDash val="solid"/>
                      <a:round/>
                      <a:headEnd type="none" w="med" len="med"/>
                      <a:tailEnd type="none" w="med" len="med"/>
                    </a:lnL>
                  </a:tcPr>
                </a:tc>
              </a:tr>
              <a:tr h="593704">
                <a:tc>
                  <a:txBody>
                    <a:bodyPr/>
                    <a:lstStyle/>
                    <a:p>
                      <a:pPr algn="ctr"/>
                      <a:r>
                        <a:rPr lang="en-US" altLang="zh-CN" sz="1600" b="1" dirty="0" smtClean="0">
                          <a:solidFill>
                            <a:schemeClr val="tx1"/>
                          </a:solidFill>
                          <a:latin typeface="仿宋" pitchFamily="49" charset="-122"/>
                          <a:ea typeface="仿宋" pitchFamily="49" charset="-122"/>
                        </a:rPr>
                        <a:t>10</a:t>
                      </a:r>
                      <a:endParaRPr lang="zh-CN" altLang="en-US" sz="1600" b="1" dirty="0">
                        <a:solidFill>
                          <a:schemeClr val="tx1"/>
                        </a:solidFill>
                        <a:latin typeface="仿宋" pitchFamily="49" charset="-122"/>
                        <a:ea typeface="仿宋" pitchFamily="49" charset="-122"/>
                      </a:endParaRPr>
                    </a:p>
                  </a:txBody>
                  <a:tcPr>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意大利</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19538.2</a:t>
                      </a:r>
                      <a:endParaRPr lang="en-US" altLang="zh-CN" sz="12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zh-CN" sz="1600" b="1" dirty="0" smtClean="0">
                          <a:solidFill>
                            <a:schemeClr val="tx1"/>
                          </a:solidFill>
                          <a:latin typeface="仿宋" pitchFamily="49" charset="-122"/>
                          <a:ea typeface="仿宋" pitchFamily="49" charset="-122"/>
                        </a:rPr>
                        <a:t>20</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zh-CN" altLang="en-US" sz="1600" b="1" dirty="0" smtClean="0">
                          <a:solidFill>
                            <a:schemeClr val="tx1"/>
                          </a:solidFill>
                          <a:latin typeface="仿宋" pitchFamily="49" charset="-122"/>
                          <a:ea typeface="仿宋" pitchFamily="49" charset="-122"/>
                        </a:rPr>
                        <a:t>瑞士</a:t>
                      </a:r>
                      <a:endParaRPr lang="zh-CN" altLang="en-US" sz="1600" b="1" dirty="0">
                        <a:solidFill>
                          <a:schemeClr val="tx1"/>
                        </a:solidFill>
                        <a:latin typeface="仿宋" pitchFamily="49" charset="-122"/>
                        <a:ea typeface="仿宋" pitchFamily="49"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kern="1200" dirty="0" smtClean="0">
                          <a:solidFill>
                            <a:schemeClr val="tx1"/>
                          </a:solidFill>
                          <a:latin typeface="+mn-lt"/>
                          <a:ea typeface="+mn-ea"/>
                          <a:cs typeface="+mn-cs"/>
                        </a:rPr>
                        <a:t>6169.59</a:t>
                      </a:r>
                      <a:endParaRPr lang="en-US" altLang="zh-CN" sz="1200" b="1" kern="1200" dirty="0" smtClean="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b="1" kern="1200" dirty="0" smtClean="0">
                          <a:solidFill>
                            <a:schemeClr val="tx1"/>
                          </a:solidFill>
                          <a:latin typeface="仿宋" pitchFamily="49" charset="-122"/>
                          <a:ea typeface="仿宋" pitchFamily="49" charset="-122"/>
                          <a:cs typeface="+mn-cs"/>
                        </a:rPr>
                        <a:t>30</a:t>
                      </a:r>
                      <a:endParaRPr lang="en-US" altLang="zh-CN" sz="1600" b="1" kern="1200" dirty="0" smtClean="0">
                        <a:solidFill>
                          <a:schemeClr val="tx1"/>
                        </a:solidFill>
                        <a:latin typeface="仿宋" pitchFamily="49" charset="-122"/>
                        <a:ea typeface="仿宋"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600" b="1" kern="1200" dirty="0" smtClean="0">
                          <a:solidFill>
                            <a:schemeClr val="tx1"/>
                          </a:solidFill>
                          <a:latin typeface="仿宋" pitchFamily="49" charset="-122"/>
                          <a:ea typeface="仿宋" pitchFamily="49" charset="-122"/>
                          <a:cs typeface="+mn-cs"/>
                        </a:rPr>
                        <a:t>哥伦比亚</a:t>
                      </a:r>
                      <a:endParaRPr lang="en-US" altLang="zh-CN" sz="1600" b="1" kern="1200" dirty="0" smtClean="0">
                        <a:solidFill>
                          <a:schemeClr val="tx1"/>
                        </a:solidFill>
                        <a:latin typeface="仿宋" pitchFamily="49" charset="-122"/>
                        <a:ea typeface="仿宋" pitchFamily="49"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b="1" dirty="0" smtClean="0"/>
                        <a:t>3873.99</a:t>
                      </a:r>
                      <a:endParaRPr lang="en-US" altLang="zh-CN" sz="1200" b="1" dirty="0" smtClean="0"/>
                    </a:p>
                  </a:txBody>
                  <a:tcPr>
                    <a:lnL w="12700" cap="flat" cmpd="sng" algn="ctr">
                      <a:solidFill>
                        <a:schemeClr val="tx1"/>
                      </a:solidFill>
                      <a:prstDash val="solid"/>
                      <a:round/>
                      <a:headEnd type="none" w="med" len="med"/>
                      <a:tailEnd type="none" w="med" len="med"/>
                    </a:lnL>
                  </a:tcPr>
                </a:tc>
              </a:tr>
            </a:tbl>
          </a:graphicData>
        </a:graphic>
      </p:graphicFrame>
    </p:spTree>
  </p:cSld>
  <p:clrMapOvr>
    <a:masterClrMapping/>
  </p:clrMapOvr>
  <p:transition>
    <p:blinds dir="vert"/>
  </p:transition>
  <p:timing>
    <p:tnLst>
      <p:par>
        <p:cTn id="1" dur="indefinite" restart="never" nodeType="tmRoot"/>
      </p:par>
    </p:tnLst>
  </p:timing>
</p:sld>
</file>

<file path=ppt/theme/theme1.xml><?xml version="1.0" encoding="utf-8"?>
<a:theme xmlns:a="http://schemas.openxmlformats.org/drawingml/2006/main" name="主题1">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黑体"/>
        <a:cs typeface=""/>
      </a:majorFont>
      <a:minorFont>
        <a:latin typeface="Verdana"/>
        <a:ea typeface="隶书"/>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13320</Words>
  <Application>WPS 演示</Application>
  <PresentationFormat>全屏显示(4:3)</PresentationFormat>
  <Paragraphs>809</Paragraphs>
  <Slides>50</Slides>
  <Notes>1</Notes>
  <HiddenSlides>0</HiddenSlides>
  <MMClips>0</MMClips>
  <ScaleCrop>false</ScaleCrop>
  <HeadingPairs>
    <vt:vector size="4" baseType="variant">
      <vt:variant>
        <vt:lpstr>主题</vt:lpstr>
      </vt:variant>
      <vt:variant>
        <vt:i4>1</vt:i4>
      </vt:variant>
      <vt:variant>
        <vt:lpstr>幻灯片标题</vt:lpstr>
      </vt:variant>
      <vt:variant>
        <vt:i4>50</vt:i4>
      </vt:variant>
    </vt:vector>
  </HeadingPairs>
  <TitlesOfParts>
    <vt:vector size="51" baseType="lpstr">
      <vt:lpstr>主题1</vt:lpstr>
      <vt:lpstr>学习党章党规，做 合格共产党员</vt:lpstr>
      <vt:lpstr>目  录</vt:lpstr>
      <vt:lpstr>一、为什么要学习党章党规</vt:lpstr>
      <vt:lpstr>（一）提高党的执政能力的需要</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（二）保持党的先进性和纯洁性的需要</vt:lpstr>
      <vt:lpstr>PowerPoint 演示文稿</vt:lpstr>
      <vt:lpstr>PowerPoint 演示文稿</vt:lpstr>
      <vt:lpstr>（三）全面从严治党的需要</vt:lpstr>
      <vt:lpstr>PowerPoint 演示文稿</vt:lpstr>
      <vt:lpstr>PowerPoint 演示文稿</vt:lpstr>
      <vt:lpstr>PowerPoint 演示文稿</vt:lpstr>
      <vt:lpstr>二、党章党规的主要内容</vt:lpstr>
      <vt:lpstr>（一）党章是党的总章程和根本大法</vt:lpstr>
      <vt:lpstr>PowerPoint 演示文稿</vt:lpstr>
      <vt:lpstr>PowerPoint 演示文稿</vt:lpstr>
      <vt:lpstr>PowerPoint 演示文稿</vt:lpstr>
      <vt:lpstr>（二）党章的构成和内容</vt:lpstr>
      <vt:lpstr>PowerPoint 演示文稿</vt:lpstr>
      <vt:lpstr>（三）全党必须遵循的总规矩和各项具体规定</vt:lpstr>
      <vt:lpstr>PowerPoint 演示文稿</vt:lpstr>
      <vt:lpstr>PowerPoint 演示文稿</vt:lpstr>
      <vt:lpstr>（四）《准则》和《条例》的主要内容</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三、学习党章党规要把握的重点问题</vt:lpstr>
      <vt:lpstr>（一）坚定理想信念，提高党性觉悟</vt:lpstr>
      <vt:lpstr>PowerPoint 演示文稿</vt:lpstr>
      <vt:lpstr>PowerPoint 演示文稿</vt:lpstr>
      <vt:lpstr>PowerPoint 演示文稿</vt:lpstr>
      <vt:lpstr>PowerPoint 演示文稿</vt:lpstr>
      <vt:lpstr>PowerPoint 演示文稿</vt:lpstr>
      <vt:lpstr>PowerPoint 演示文稿</vt:lpstr>
      <vt:lpstr>（二）增强政治意识，坚定政治方向</vt:lpstr>
      <vt:lpstr>（三）树立清风正气，严守政治纪律</vt:lpstr>
      <vt:lpstr>（四）强化宗旨观念，勇于担当作为</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郭伟在终审中</dc:creator>
  <cp:lastModifiedBy>GUO Wei</cp:lastModifiedBy>
  <cp:revision>114</cp:revision>
  <dcterms:created xsi:type="dcterms:W3CDTF">2013-11-23T07:42:00Z</dcterms:created>
  <dcterms:modified xsi:type="dcterms:W3CDTF">2016-06-11T08:40:43Z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2052-10.1.0.5745</vt:lpwstr>
  </property>
</Properties>
</file>